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3" r:id="rId3"/>
    <p:sldId id="257" r:id="rId4"/>
    <p:sldId id="259" r:id="rId5"/>
    <p:sldId id="258" r:id="rId6"/>
    <p:sldId id="269" r:id="rId7"/>
    <p:sldId id="280" r:id="rId8"/>
    <p:sldId id="278" r:id="rId9"/>
    <p:sldId id="267" r:id="rId10"/>
    <p:sldId id="282" r:id="rId11"/>
    <p:sldId id="281" r:id="rId12"/>
    <p:sldId id="270" r:id="rId13"/>
    <p:sldId id="260" r:id="rId14"/>
    <p:sldId id="272" r:id="rId15"/>
    <p:sldId id="266" r:id="rId16"/>
    <p:sldId id="284" r:id="rId17"/>
    <p:sldId id="277" r:id="rId18"/>
    <p:sldId id="285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nia Farley" initials="VF" lastIdx="1" clrIdx="0">
    <p:extLst>
      <p:ext uri="{19B8F6BF-5375-455C-9EA6-DF929625EA0E}">
        <p15:presenceInfo xmlns:p15="http://schemas.microsoft.com/office/powerpoint/2012/main" userId="Virginia Far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25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97BFD-14EE-4636-81EF-E6688247594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1B0CE-AF37-460E-B7F2-92EAEB7D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9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B0CE-AF37-460E-B7F2-92EAEB7DE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0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B1F-D10D-4D13-B91A-45EA8AD0730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2F3C-9D7B-4A98-B472-06D34E55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B1F-D10D-4D13-B91A-45EA8AD0730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2F3C-9D7B-4A98-B472-06D34E55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5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B1F-D10D-4D13-B91A-45EA8AD0730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2F3C-9D7B-4A98-B472-06D34E55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B1F-D10D-4D13-B91A-45EA8AD0730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2F3C-9D7B-4A98-B472-06D34E55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9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B1F-D10D-4D13-B91A-45EA8AD0730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2F3C-9D7B-4A98-B472-06D34E55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1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B1F-D10D-4D13-B91A-45EA8AD0730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2F3C-9D7B-4A98-B472-06D34E55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B1F-D10D-4D13-B91A-45EA8AD0730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2F3C-9D7B-4A98-B472-06D34E55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0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B1F-D10D-4D13-B91A-45EA8AD0730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2F3C-9D7B-4A98-B472-06D34E55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1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B1F-D10D-4D13-B91A-45EA8AD0730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2F3C-9D7B-4A98-B472-06D34E55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0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B1F-D10D-4D13-B91A-45EA8AD0730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2F3C-9D7B-4A98-B472-06D34E55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B1F-D10D-4D13-B91A-45EA8AD0730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2F3C-9D7B-4A98-B472-06D34E55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6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C5B1F-D10D-4D13-B91A-45EA8AD07308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2F3C-9D7B-4A98-B472-06D34E55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4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emf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038"/>
            <a:ext cx="9144000" cy="6343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7775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WATER &amp; WASTEWATER 101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PRESENTED BY DEPARTMENT OF UTILITIES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06" y="3088902"/>
            <a:ext cx="2704563" cy="2032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20" y="2996827"/>
            <a:ext cx="2734544" cy="2124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8974" y="4108361"/>
            <a:ext cx="1700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Presenters: Daniel Harrison &amp; Jerry Byerly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8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0"/>
            <a:ext cx="498412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8" y="244698"/>
            <a:ext cx="4986430" cy="6419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7" y="244698"/>
            <a:ext cx="1000125" cy="11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5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4" y="128787"/>
            <a:ext cx="5237408" cy="5686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07" y="128787"/>
            <a:ext cx="6106732" cy="5686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701" y="6091707"/>
            <a:ext cx="405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City of Petersburg Water Pump Station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1727" y="6091707"/>
            <a:ext cx="444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Waster water station in NC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517" y="5437046"/>
            <a:ext cx="1381483" cy="14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7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56" y="354842"/>
            <a:ext cx="9144000" cy="6359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6256" y="1088019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Lets talk about Wastewater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What is the South Central Waster Water Authority (SCWWA) and what does SCWWA do?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SCWWA receives all of the raw waste water from Petersburg, converts it to safely releasable effluent water and distributes it into our waterways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How are waste water rates determined why are they higher than water rates?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Our rates are based upon the percentage of capacity used by and available to Petersburg. We are 55% of the SCWWA. We contribute 55% of the operating and capital cost to run the plant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What is the number one factor that impacts waste water rates?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Inflow and Infiltration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How does City of Petersburg distribute wastewater from its residence to it’s SCWWA?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Wastewater is distributed through a series of pipes and pump stations</a:t>
            </a:r>
          </a:p>
        </p:txBody>
      </p:sp>
    </p:spTree>
    <p:extLst>
      <p:ext uri="{BB962C8B-B14F-4D97-AF65-F5344CB8AC3E}">
        <p14:creationId xmlns:p14="http://schemas.microsoft.com/office/powerpoint/2010/main" val="163655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16" y="1173900"/>
            <a:ext cx="10187189" cy="5306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5719" cy="14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3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627" y="203263"/>
            <a:ext cx="8899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Why are wastewater rates higher than water rates?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Drinking water flows through pressurized pipelines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Complexity of wastewater treatment and regulatory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Waste water must flow down hill impacting construction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Aging </a:t>
            </a:r>
            <a:r>
              <a:rPr lang="en-US" sz="1600" dirty="0" err="1"/>
              <a:t>wasterwater</a:t>
            </a:r>
            <a:r>
              <a:rPr lang="en-US" sz="1600" dirty="0"/>
              <a:t> infrastructure is at high risk for Inflow and Infiltration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2" y="2183642"/>
            <a:ext cx="4129440" cy="2567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6" y="3755136"/>
            <a:ext cx="4317241" cy="2870965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>
            <a:off x="1883391" y="4913194"/>
            <a:ext cx="500491" cy="13238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925636" y="2132891"/>
            <a:ext cx="575480" cy="1334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33" y="203263"/>
            <a:ext cx="1000125" cy="11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30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82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4" y="1390918"/>
            <a:ext cx="9289576" cy="397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9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5" y="378585"/>
            <a:ext cx="4301542" cy="878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53" y="1256635"/>
            <a:ext cx="2318452" cy="1774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60" y="1526733"/>
            <a:ext cx="3565703" cy="1452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12" y="5138999"/>
            <a:ext cx="3491726" cy="15708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9" y="4511206"/>
            <a:ext cx="3179919" cy="2198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63" y="3064621"/>
            <a:ext cx="1913737" cy="103096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052514" y="2253149"/>
            <a:ext cx="2215144" cy="187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40723" y="1471769"/>
            <a:ext cx="221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1.7 Billion Gallons</a:t>
            </a:r>
          </a:p>
          <a:p>
            <a:r>
              <a:rPr lang="en-US" dirty="0"/>
              <a:t>      Water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0758701" y="1442281"/>
            <a:ext cx="286603" cy="857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580728" y="4702493"/>
            <a:ext cx="286603" cy="436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4005825" y="5704764"/>
            <a:ext cx="3555035" cy="3002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509379" y="4304885"/>
            <a:ext cx="214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2.7 Billion Gallons          Treated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05779"/>
            <a:ext cx="1381483" cy="1420954"/>
          </a:xfrm>
          <a:prstGeom prst="rect">
            <a:avLst/>
          </a:prstGeom>
        </p:spPr>
      </p:pic>
      <p:sp>
        <p:nvSpPr>
          <p:cNvPr id="17" name="Left Arrow 16"/>
          <p:cNvSpPr/>
          <p:nvPr/>
        </p:nvSpPr>
        <p:spPr>
          <a:xfrm>
            <a:off x="10201365" y="2346773"/>
            <a:ext cx="689548" cy="316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78171" y="887303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ARWA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1821" y="4095589"/>
            <a:ext cx="268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Appomattox River</a:t>
            </a:r>
          </a:p>
        </p:txBody>
      </p:sp>
    </p:spTree>
    <p:extLst>
      <p:ext uri="{BB962C8B-B14F-4D97-AF65-F5344CB8AC3E}">
        <p14:creationId xmlns:p14="http://schemas.microsoft.com/office/powerpoint/2010/main" val="204618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5504" y="218941"/>
            <a:ext cx="660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number one factor that can impact waster water rates?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2665" y="746973"/>
            <a:ext cx="525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Inflow and Infiltration (I&amp;I)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5447" y="707878"/>
            <a:ext cx="2904431" cy="431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9726" y="420003"/>
            <a:ext cx="2904432" cy="4886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9444" y="2496823"/>
            <a:ext cx="2315010" cy="6111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517" y="133401"/>
            <a:ext cx="1381483" cy="14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4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60" y="258004"/>
            <a:ext cx="10972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Points: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Engineer/Interim PW Director, Utility GM of 30 plus years experience and on call utility engineer when asked to rate the system from 1 to 5, with 1 being the worst and 5 the best gave a average rating of 2.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Lose sleep thinking about: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Will the water main from ARWA to the City suffer catastrophic frailer.  Two reported leaks last year one in July 2016 and second in Oct 2016 ?  This increases risk of issuing a boil water notice for entire City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Engineering reports noted three sections with thin walls along the Poor Creek line that is located in National Park Service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In the event of catastrophic failure to the water system, will the City have ability to acquire resources soon enough to avoid death or illness of customers?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In the event of catastrophic failure to the wastewater system, will the City be able to avoid a major environmental disaster?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85" y="1412370"/>
            <a:ext cx="5513697" cy="1757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925" y="133401"/>
            <a:ext cx="1069075" cy="10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8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9" y="764326"/>
            <a:ext cx="3526486" cy="2699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</p:spPr>
      </p:pic>
      <p:cxnSp>
        <p:nvCxnSpPr>
          <p:cNvPr id="6" name="Straight Arrow Connector 5"/>
          <p:cNvCxnSpPr/>
          <p:nvPr/>
        </p:nvCxnSpPr>
        <p:spPr>
          <a:xfrm flipV="1">
            <a:off x="4262907" y="2431607"/>
            <a:ext cx="2137893" cy="1538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72" y="4481848"/>
            <a:ext cx="4952421" cy="222804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72" y="785613"/>
            <a:ext cx="4237645" cy="2789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cxnSp>
        <p:nvCxnSpPr>
          <p:cNvPr id="13" name="Straight Arrow Connector 12"/>
          <p:cNvCxnSpPr/>
          <p:nvPr/>
        </p:nvCxnSpPr>
        <p:spPr>
          <a:xfrm>
            <a:off x="8660794" y="3709115"/>
            <a:ext cx="6688" cy="77273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1816" y="167425"/>
            <a:ext cx="283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ARWA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0654" y="167425"/>
            <a:ext cx="296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City of Petersburg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31770" y="4028587"/>
            <a:ext cx="337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SCWWA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9" y="4511206"/>
            <a:ext cx="3179919" cy="2198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3876542" y="5595871"/>
            <a:ext cx="2382590" cy="1467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96943" y="4062862"/>
            <a:ext cx="217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Appomattox River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68969" y="1996225"/>
            <a:ext cx="159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Clean Water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8008" y="5145109"/>
            <a:ext cx="230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Treated Wastewater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167425"/>
            <a:ext cx="1369290" cy="140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7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40676"/>
            <a:ext cx="9144000" cy="6358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3999" y="699961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/>
              <a:t>Lets talk about Water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What is the Appomattox River Water Authority (ARWA) and what does ARWA do?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ARWA takes raw water, converts it to safe drinking and then delivers it to the Petersburg water utility distribution system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How are ARWA rates determined?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Rates are determined based upon the percentage of capacity each of the members is entitled to use. Petersburg is 16%. That means we pay for 16% of all operating cost and capital costs to run ARWA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How do ARWA rates impact City of Petersburg?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Petersburg rates are determined by adding ARWA rates to our operating and capital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How does the City of Petersburg distribute water from ARWA to it’s customers?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Water is distributed through a network of pipes, pumps and water towers</a:t>
            </a:r>
          </a:p>
        </p:txBody>
      </p:sp>
    </p:spTree>
    <p:extLst>
      <p:ext uri="{BB962C8B-B14F-4D97-AF65-F5344CB8AC3E}">
        <p14:creationId xmlns:p14="http://schemas.microsoft.com/office/powerpoint/2010/main" val="150955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0677"/>
            <a:ext cx="9144000" cy="6717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21" y="140677"/>
            <a:ext cx="9152358" cy="6574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0" y="307928"/>
            <a:ext cx="1241592" cy="12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1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97" y="115480"/>
            <a:ext cx="9144000" cy="6517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9732" y="1375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9732" y="1106722"/>
            <a:ext cx="82337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ARWA charges its members a rate that will </a:t>
            </a:r>
            <a:r>
              <a:rPr lang="en-US" sz="2400" dirty="0"/>
              <a:t>build and maintain its water distribution infrastructure.</a:t>
            </a:r>
            <a:r>
              <a:rPr lang="en-US" sz="2200" dirty="0"/>
              <a:t>	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98" y="2272797"/>
            <a:ext cx="3280956" cy="232357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00" y="2283516"/>
            <a:ext cx="3496996" cy="2302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82" y="2614827"/>
            <a:ext cx="1518183" cy="151818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Right Arrow 8"/>
          <p:cNvSpPr/>
          <p:nvPr/>
        </p:nvSpPr>
        <p:spPr>
          <a:xfrm>
            <a:off x="5336274" y="4133010"/>
            <a:ext cx="1791398" cy="202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8" y="105507"/>
            <a:ext cx="9144000" cy="6514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4338" y="1433015"/>
            <a:ext cx="93527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200000"/>
              </a:lnSpc>
            </a:pPr>
            <a:r>
              <a:rPr lang="en-US" sz="2800" dirty="0"/>
              <a:t>How do ARWA’s rates impact City of Petersburg 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ARWA charges Petersburg $0.9017 per 1000 gallons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Cost to producing a gallon of water (ARWA Rates) + Operation and Maintenance cost Petersburg + Capital Improvement Plan (CIP) + Reserves = City of Petersburg Water Rates</a:t>
            </a:r>
          </a:p>
        </p:txBody>
      </p:sp>
    </p:spTree>
    <p:extLst>
      <p:ext uri="{BB962C8B-B14F-4D97-AF65-F5344CB8AC3E}">
        <p14:creationId xmlns:p14="http://schemas.microsoft.com/office/powerpoint/2010/main" val="399453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6991" y="218941"/>
            <a:ext cx="5743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does City Distribute Water to it’s customers?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" y="914398"/>
            <a:ext cx="6667500" cy="5780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44" y="914399"/>
            <a:ext cx="5022067" cy="2567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44" y="3481561"/>
            <a:ext cx="5022067" cy="32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0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764966"/>
              </p:ext>
            </p:extLst>
          </p:nvPr>
        </p:nvGraphicFramePr>
        <p:xfrm>
          <a:off x="791570" y="374489"/>
          <a:ext cx="10399594" cy="401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Acrobat Document" r:id="rId3" imgW="24688792" imgH="24688665" progId="AcroExch.Document.11">
                  <p:embed/>
                </p:oleObj>
              </mc:Choice>
              <mc:Fallback>
                <p:oleObj name="Acrobat Document" r:id="rId3" imgW="24688792" imgH="2468866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1570" y="374489"/>
                        <a:ext cx="10399594" cy="4016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06854" y="109182"/>
            <a:ext cx="3985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City of Petersburg </a:t>
            </a:r>
          </a:p>
          <a:p>
            <a:r>
              <a:rPr lang="en-US" sz="2400" dirty="0"/>
              <a:t>            Water System Map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025"/>
            <a:ext cx="2879678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78" y="4391025"/>
            <a:ext cx="3289110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88" y="4391024"/>
            <a:ext cx="2879677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4" y="4391023"/>
            <a:ext cx="3143535" cy="2466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7" y="-1"/>
            <a:ext cx="1472820" cy="1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321" y="1087760"/>
            <a:ext cx="2451604" cy="3524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2633" y="15725"/>
            <a:ext cx="4926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 CIP for over 25 years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80" y="0"/>
            <a:ext cx="1472820" cy="1514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" y="-1"/>
            <a:ext cx="1472820" cy="1514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1324" y="695326"/>
            <a:ext cx="5562600" cy="4171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1830601"/>
            <a:ext cx="4059077" cy="4533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" y="4184872"/>
            <a:ext cx="3431154" cy="25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2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520</Words>
  <Application>Microsoft Office PowerPoint</Application>
  <PresentationFormat>Widescreen</PresentationFormat>
  <Paragraphs>72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Times New Roman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Farley</dc:creator>
  <cp:lastModifiedBy>Tangela Innis</cp:lastModifiedBy>
  <cp:revision>228</cp:revision>
  <cp:lastPrinted>2017-03-03T13:58:16Z</cp:lastPrinted>
  <dcterms:created xsi:type="dcterms:W3CDTF">2016-06-23T14:21:39Z</dcterms:created>
  <dcterms:modified xsi:type="dcterms:W3CDTF">2017-03-03T19:43:54Z</dcterms:modified>
</cp:coreProperties>
</file>