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5" r:id="rId1"/>
  </p:sldMasterIdLst>
  <p:notesMasterIdLst>
    <p:notesMasterId r:id="rId5"/>
  </p:notesMasterIdLst>
  <p:handoutMasterIdLst>
    <p:handoutMasterId r:id="rId6"/>
  </p:handoutMasterIdLst>
  <p:sldIdLst>
    <p:sldId id="365" r:id="rId2"/>
    <p:sldId id="431" r:id="rId3"/>
    <p:sldId id="429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 Tyrrell" initials="TT" lastIdx="1" clrIdx="0">
    <p:extLst>
      <p:ext uri="{19B8F6BF-5375-455C-9EA6-DF929625EA0E}">
        <p15:presenceInfo xmlns:p15="http://schemas.microsoft.com/office/powerpoint/2012/main" userId="Tom Tyrr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0000FF"/>
    <a:srgbClr val="050DA3"/>
    <a:srgbClr val="FFFFCC"/>
    <a:srgbClr val="FF3300"/>
    <a:srgbClr val="FFFF00"/>
    <a:srgbClr val="FFCC00"/>
    <a:srgbClr val="D60093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85" autoAdjust="0"/>
    <p:restoredTop sz="55417" autoAdjust="0"/>
  </p:normalViewPr>
  <p:slideViewPr>
    <p:cSldViewPr snapToGrid="0" snapToObjects="1" showGuides="1">
      <p:cViewPr varScale="1">
        <p:scale>
          <a:sx n="110" d="100"/>
          <a:sy n="110" d="100"/>
        </p:scale>
        <p:origin x="138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949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43384"/>
    </p:cViewPr>
  </p:sorterViewPr>
  <p:notesViewPr>
    <p:cSldViewPr snapToGrid="0" snapToObjects="1">
      <p:cViewPr>
        <p:scale>
          <a:sx n="290" d="100"/>
          <a:sy n="290" d="100"/>
        </p:scale>
        <p:origin x="1304" y="-15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A8329-7E05-E84C-B7BF-A5E596E354F7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5195B-91EA-254D-995E-4AFC7976BE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686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C3B741C-801B-8A4F-8FDE-138481CDB015}" type="datetimeFigureOut">
              <a:rPr lang="en-US" smtClean="0"/>
              <a:t>8/26/2020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ACED49F-0D89-AE47-ABCA-1A8EFEBA28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61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CED49F-0D89-AE47-ABCA-1A8EFEBA28F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10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5746320"/>
            <a:ext cx="9141619" cy="590474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381" y="5918000"/>
            <a:ext cx="9141619" cy="92575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12" y="5892868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11870" y="6611112"/>
            <a:ext cx="9165358" cy="246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744" y="357080"/>
            <a:ext cx="7543800" cy="2514136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8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511296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400" b="100000" l="364" r="42000"/>
                    </a14:imgEffect>
                  </a14:imgLayer>
                </a14:imgProps>
              </a:ext>
            </a:extLst>
          </a:blip>
          <a:srcRect r="57636"/>
          <a:stretch/>
        </p:blipFill>
        <p:spPr>
          <a:xfrm>
            <a:off x="3862432" y="2675966"/>
            <a:ext cx="1541672" cy="1657630"/>
          </a:xfrm>
          <a:prstGeom prst="rect">
            <a:avLst/>
          </a:prstGeom>
        </p:spPr>
      </p:pic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148569"/>
            <a:ext cx="3617103" cy="365125"/>
          </a:xfrm>
        </p:spPr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5239" y="6165114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-21358" y="6165114"/>
            <a:ext cx="1854203" cy="365125"/>
          </a:xfrm>
          <a:prstGeom prst="rect">
            <a:avLst/>
          </a:prstGeom>
        </p:spPr>
        <p:txBody>
          <a:bodyPr/>
          <a:lstStyle/>
          <a:p>
            <a:fld id="{FD04EC77-68C1-437F-8318-0111EFB63C3F}" type="datetime1">
              <a:rPr lang="en-US" smtClean="0"/>
              <a:t>8/26/2020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20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7760F21-25F5-4E95-B87A-F1E61BA4B28B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70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ADB78FF2-712E-409D-8C30-F1AC1B49FBED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352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1" y="636228"/>
            <a:ext cx="7543800" cy="1161197"/>
          </a:xfrm>
        </p:spPr>
        <p:txBody>
          <a:bodyPr/>
          <a:lstStyle>
            <a:lvl1pPr algn="ctr">
              <a:defRPr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1" y="2559425"/>
            <a:ext cx="3703320" cy="36592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1" y="2559424"/>
            <a:ext cx="3703320" cy="365929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016BACBA-4F2F-4DE8-B58F-50405A8CEEB7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9981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/>
          </p:nvPr>
        </p:nvSpPr>
        <p:spPr>
          <a:xfrm>
            <a:off x="822961" y="1797424"/>
            <a:ext cx="7543800" cy="761999"/>
          </a:xfrm>
          <a:solidFill>
            <a:srgbClr val="FFC000"/>
          </a:solidFill>
          <a:ln w="9652">
            <a:noFill/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91541" y="1721709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450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 algn="ctr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FC4FFF0-085B-447B-B55E-C065AD4256CB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48200" y="2057400"/>
            <a:ext cx="1532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Actions Taken: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0" y="3810001"/>
            <a:ext cx="1460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Next Steps: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3" y="25146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ü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3"/>
          </p:nvPr>
        </p:nvSpPr>
        <p:spPr>
          <a:xfrm>
            <a:off x="4648203" y="41148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q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43221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81959217-42AB-4065-9ADB-A41F07ACA774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48200" y="2057400"/>
            <a:ext cx="1532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Actions Taken: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0" y="3810001"/>
            <a:ext cx="1460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Next Steps: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3" y="25146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ü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3"/>
          </p:nvPr>
        </p:nvSpPr>
        <p:spPr>
          <a:xfrm>
            <a:off x="4648203" y="41148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q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666549" y="1379959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94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84BE1B69-AE64-49C2-80A5-986C3138D3DA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48200" y="2057400"/>
            <a:ext cx="1532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Actions Taken: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0" y="3810001"/>
            <a:ext cx="1460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Next Steps: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3" y="25146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ü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3"/>
          </p:nvPr>
        </p:nvSpPr>
        <p:spPr>
          <a:xfrm>
            <a:off x="4648203" y="41148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q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25767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1"/>
            <a:ext cx="8229600" cy="28194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7400" y="6400800"/>
            <a:ext cx="1920240" cy="365760"/>
          </a:xfrm>
          <a:prstGeom prst="rect">
            <a:avLst/>
          </a:prstGeom>
        </p:spPr>
        <p:txBody>
          <a:bodyPr/>
          <a:lstStyle/>
          <a:p>
            <a:fld id="{60944EB5-E491-4C4E-8131-ED45D5B5F017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2" y="6400803"/>
            <a:ext cx="2350681" cy="365125"/>
          </a:xfrm>
        </p:spPr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3"/>
            <a:ext cx="365760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Constantia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3"/>
          </p:nvPr>
        </p:nvSpPr>
        <p:spPr>
          <a:xfrm>
            <a:off x="457200" y="1447800"/>
            <a:ext cx="8229600" cy="7620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1816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8494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6CAB913F-5535-4F3F-A818-7D548C91587E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48200" y="2057400"/>
            <a:ext cx="1532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Actions Taken: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0" y="3810001"/>
            <a:ext cx="1460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Next Steps: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3" y="25146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ü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3"/>
          </p:nvPr>
        </p:nvSpPr>
        <p:spPr>
          <a:xfrm>
            <a:off x="4648203" y="41148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q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95425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A17BD279-2991-47C0-8CED-EA41B67606EB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48200" y="2057400"/>
            <a:ext cx="1532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Actions Taken: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0" y="3810001"/>
            <a:ext cx="1460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Next Steps: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3" y="25146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ü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3"/>
          </p:nvPr>
        </p:nvSpPr>
        <p:spPr>
          <a:xfrm>
            <a:off x="4648203" y="41148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q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173736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D1D76279-8FBB-4B97-B1B8-8448E59D9A11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48200" y="2057400"/>
            <a:ext cx="1532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Actions Taken: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0" y="3810001"/>
            <a:ext cx="1460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Next Steps: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3" y="25146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ü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3"/>
          </p:nvPr>
        </p:nvSpPr>
        <p:spPr>
          <a:xfrm>
            <a:off x="4648203" y="4114803"/>
            <a:ext cx="4041775" cy="11950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buFont typeface="Wingdings" pitchFamily="2" charset="2"/>
              <a:buChar char="q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5437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1" y="235951"/>
            <a:ext cx="8859407" cy="1212699"/>
          </a:xfrm>
        </p:spPr>
        <p:txBody>
          <a:bodyPr>
            <a:normAutofit/>
          </a:bodyPr>
          <a:lstStyle>
            <a:lvl1pPr algn="ctr">
              <a:defRPr sz="4400" b="1"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71" y="1590261"/>
            <a:ext cx="8855767" cy="4432924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50CBE9BF-13A1-448E-948E-9C3164A385D0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en-US" i="1" dirty="0"/>
              <a:t>75% of the Fiscal Year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10560" y="6459785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163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9DB392BF-BD03-498B-83C6-29C27FC8DB50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319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8F19F07C-EC82-4D3D-81F7-FFFE6466B5C8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573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FBF3C501-1C18-44AC-AF8E-E41149D6A12C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873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1"/>
            <a:ext cx="8229600" cy="2819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7400" y="6400800"/>
            <a:ext cx="1920240" cy="365760"/>
          </a:xfrm>
          <a:prstGeom prst="rect">
            <a:avLst/>
          </a:prstGeom>
        </p:spPr>
        <p:txBody>
          <a:bodyPr/>
          <a:lstStyle/>
          <a:p>
            <a:fld id="{605704BB-C97D-4F47-8047-B6980DBBB3EE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2" y="6400803"/>
            <a:ext cx="2350681" cy="365125"/>
          </a:xfrm>
        </p:spPr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6400803"/>
            <a:ext cx="365760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Constantia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3"/>
          </p:nvPr>
        </p:nvSpPr>
        <p:spPr>
          <a:xfrm>
            <a:off x="457200" y="1447800"/>
            <a:ext cx="8229600" cy="7620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1816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56713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EE3B352A-9B99-4C4A-9B02-91459F9106E2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8263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5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D34BE687-502E-4C87-8841-16BF6CA935E1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33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6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5BD8231D-10E2-466C-B52A-5029AECD57E2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4182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7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33400"/>
          </a:xfrm>
          <a:solidFill>
            <a:schemeClr val="accent1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2" y="5410200"/>
            <a:ext cx="8229601" cy="762000"/>
          </a:xfrm>
          <a:solidFill>
            <a:schemeClr val="accent2">
              <a:lumMod val="75000"/>
            </a:schemeClr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057403"/>
            <a:ext cx="4040188" cy="3328657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1E313EFB-1F70-4543-BDA9-21A104431518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382A5A2C-3C13-479B-BCD3-0FF2039741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5C17AA7D-CCAD-4AFA-BE3B-9DB129A09475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7612" y="6446518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11" y="6184901"/>
            <a:ext cx="9143989" cy="167705"/>
          </a:xfrm>
          <a:prstGeom prst="rect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8561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0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448791"/>
            <a:ext cx="3703320" cy="44203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448791"/>
            <a:ext cx="3703320" cy="442030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8F0CEA24-6304-4B94-A765-6B4624B02E37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4568" y="6459785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3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0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454166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290828"/>
            <a:ext cx="3703320" cy="3578267"/>
          </a:xfrm>
        </p:spPr>
        <p:txBody>
          <a:bodyPr/>
          <a:lstStyle>
            <a:lvl1pPr marL="91440" indent="-91440"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454166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290827"/>
            <a:ext cx="3703320" cy="3578267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E5521A8D-6A5F-4AA0-997E-B72A3F59BBCA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74568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16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DE75D663-2240-4BCA-80DD-60BF5993CD59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74568" y="6459785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26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94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 userDrawn="1"/>
        </p:nvSpPr>
        <p:spPr>
          <a:xfrm>
            <a:off x="-2361" y="6099483"/>
            <a:ext cx="9141619" cy="59768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2381" y="6200253"/>
            <a:ext cx="9141619" cy="37683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50496" y="6218275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38959" y="6172404"/>
            <a:ext cx="3617103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"One Mission! One Team!! One Petersburg!!!"</a:t>
            </a:r>
          </a:p>
        </p:txBody>
      </p:sp>
      <p:sp>
        <p:nvSpPr>
          <p:cNvPr id="14" name="Date Placeholder 6"/>
          <p:cNvSpPr>
            <a:spLocks noGrp="1"/>
          </p:cNvSpPr>
          <p:nvPr>
            <p:ph type="dt" sz="half" idx="10"/>
          </p:nvPr>
        </p:nvSpPr>
        <p:spPr>
          <a:xfrm>
            <a:off x="-21407" y="6206108"/>
            <a:ext cx="1854203" cy="331422"/>
          </a:xfrm>
          <a:prstGeom prst="rect">
            <a:avLst/>
          </a:prstGeom>
        </p:spPr>
        <p:txBody>
          <a:bodyPr/>
          <a:lstStyle/>
          <a:p>
            <a:fld id="{C6388F4F-E6B2-4476-833A-9E4A9269281B}" type="datetime1">
              <a:rPr lang="en-US" smtClean="0"/>
              <a:t>8/26/2020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39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0" name="Group 9"/>
          <p:cNvGrpSpPr/>
          <p:nvPr userDrawn="1"/>
        </p:nvGrpSpPr>
        <p:grpSpPr>
          <a:xfrm flipV="1">
            <a:off x="-3150" y="6014702"/>
            <a:ext cx="9144769" cy="834837"/>
            <a:chOff x="187275" y="6767307"/>
            <a:chExt cx="12542395" cy="597682"/>
          </a:xfrm>
        </p:grpSpPr>
        <p:sp>
          <p:nvSpPr>
            <p:cNvPr id="11" name="Rectangle 10"/>
            <p:cNvSpPr/>
            <p:nvPr/>
          </p:nvSpPr>
          <p:spPr>
            <a:xfrm>
              <a:off x="540843" y="6767307"/>
              <a:ext cx="12188827" cy="5976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800" dirty="0"/>
            </a:p>
          </p:txBody>
        </p:sp>
        <p:sp>
          <p:nvSpPr>
            <p:cNvPr id="12" name="Rectangle 11"/>
            <p:cNvSpPr/>
            <p:nvPr userDrawn="1"/>
          </p:nvSpPr>
          <p:spPr>
            <a:xfrm flipV="1">
              <a:off x="187275" y="6784967"/>
              <a:ext cx="12542395" cy="518916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800" dirty="0"/>
            </a:p>
          </p:txBody>
        </p:sp>
      </p:grpSp>
      <p:sp>
        <p:nvSpPr>
          <p:cNvPr id="13" name="Rectangle 12"/>
          <p:cNvSpPr/>
          <p:nvPr userDrawn="1"/>
        </p:nvSpPr>
        <p:spPr>
          <a:xfrm flipV="1">
            <a:off x="2381" y="6162140"/>
            <a:ext cx="9141619" cy="60064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335" y="6187044"/>
            <a:ext cx="576415" cy="575976"/>
          </a:xfrm>
          <a:prstGeom prst="rect">
            <a:avLst/>
          </a:prstGeom>
        </p:spPr>
      </p:pic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4450" y="6253249"/>
            <a:ext cx="9840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71FB86-CDD0-C74D-A697-08A2A276C91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0"/>
          </p:nvPr>
        </p:nvSpPr>
        <p:spPr>
          <a:xfrm>
            <a:off x="831054" y="6249557"/>
            <a:ext cx="196388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BE645FBF-DB88-4A5B-A8B3-21342A1DC639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25504" y="6251393"/>
            <a:ext cx="450117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"One Mission! One Team!! One Petersburg!!!"</a:t>
            </a:r>
          </a:p>
        </p:txBody>
      </p:sp>
    </p:spTree>
    <p:extLst>
      <p:ext uri="{BB962C8B-B14F-4D97-AF65-F5344CB8AC3E}">
        <p14:creationId xmlns:p14="http://schemas.microsoft.com/office/powerpoint/2010/main" val="717755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2A735C9-10C9-4E75-987F-59AFCD214121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"One Mission! One Team!! One Petersburg!!!"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0071FB86-CDD0-C74D-A697-08A2A276C9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2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EADE4C2A-E6F5-D54F-BCFA-D3DDEDC91A1B}"/>
              </a:ext>
            </a:extLst>
          </p:cNvPr>
          <p:cNvSpPr txBox="1">
            <a:spLocks/>
          </p:cNvSpPr>
          <p:nvPr userDrawn="1"/>
        </p:nvSpPr>
        <p:spPr>
          <a:xfrm>
            <a:off x="-7893" y="0"/>
            <a:ext cx="9147150" cy="13461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-3150" y="6153764"/>
            <a:ext cx="9147150" cy="597682"/>
            <a:chOff x="-4199" y="6147662"/>
            <a:chExt cx="12196200" cy="597682"/>
          </a:xfrm>
        </p:grpSpPr>
        <p:sp>
          <p:nvSpPr>
            <p:cNvPr id="12" name="Rectangle 11"/>
            <p:cNvSpPr/>
            <p:nvPr/>
          </p:nvSpPr>
          <p:spPr>
            <a:xfrm>
              <a:off x="-3148" y="6147662"/>
              <a:ext cx="12188825" cy="5976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800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-4199" y="6265399"/>
              <a:ext cx="12196200" cy="479945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800" dirty="0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622" y="135973"/>
            <a:ext cx="8946473" cy="11005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623" y="1412585"/>
            <a:ext cx="8871188" cy="43454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"One Mission! One Team!! One Petersburg!!!"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857248" y="1346101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>
            <a:off x="101904" y="6271501"/>
            <a:ext cx="569867" cy="592661"/>
          </a:xfrm>
          <a:prstGeom prst="rect">
            <a:avLst/>
          </a:prstGeom>
        </p:spPr>
      </p:pic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08792" y="6470081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71FB86-CDD0-C74D-A697-08A2A276C91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7E065E1-FBB1-436D-BF8D-B8BC98EE9E6A}" type="datetime1">
              <a:rPr lang="en-US" smtClean="0"/>
              <a:t>8/26/2020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855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8" r:id="rId12"/>
    <p:sldLayoutId id="2147483734" r:id="rId13"/>
    <p:sldLayoutId id="2147483735" r:id="rId14"/>
    <p:sldLayoutId id="2147483736" r:id="rId15"/>
    <p:sldLayoutId id="2147483737" r:id="rId16"/>
    <p:sldLayoutId id="2147483738" r:id="rId17"/>
    <p:sldLayoutId id="2147483739" r:id="rId18"/>
    <p:sldLayoutId id="2147483740" r:id="rId19"/>
    <p:sldLayoutId id="2147483743" r:id="rId20"/>
    <p:sldLayoutId id="2147483744" r:id="rId21"/>
    <p:sldLayoutId id="2147483745" r:id="rId22"/>
    <p:sldLayoutId id="2147483747" r:id="rId23"/>
    <p:sldLayoutId id="2147483748" r:id="rId24"/>
    <p:sldLayoutId id="2147483752" r:id="rId25"/>
    <p:sldLayoutId id="2147483753" r:id="rId26"/>
    <p:sldLayoutId id="2147483754" r:id="rId27"/>
  </p:sldLayoutIdLst>
  <p:hf hdr="0" ftr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800" b="1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hyperlink" Target="http://www.petersburgva.gov/359/Financial-Reports" TargetMode="Externa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1F88EA-5B85-4782-9A95-9C738F48E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1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9A9E663-1F8A-406B-B295-B1EF8596D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C97561C-9294-4114-A5D6-9CF6CF68A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82" y="167779"/>
            <a:ext cx="5982330" cy="182940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>
                <a:solidFill>
                  <a:srgbClr val="003399"/>
                </a:solidFill>
              </a:rPr>
              <a:t>General Obligation Revenue Anticipation Note (RAN)</a:t>
            </a:r>
            <a:endParaRPr lang="en-US" sz="1900" dirty="0">
              <a:solidFill>
                <a:srgbClr val="003399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BA707E-71B5-46BA-B9A1-F33E66737D95}"/>
              </a:ext>
            </a:extLst>
          </p:cNvPr>
          <p:cNvSpPr txBox="1"/>
          <p:nvPr/>
        </p:nvSpPr>
        <p:spPr>
          <a:xfrm>
            <a:off x="125782" y="4860820"/>
            <a:ext cx="5023286" cy="1569448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Aretha Ferrell-Benavides, City Manager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Prepared by: Department of Finance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81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9617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63F4AC4-7E03-4F85-AF31-01C2AA976F1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00" b="100000" l="364" r="42000"/>
                    </a14:imgEffect>
                  </a14:imgLayer>
                </a14:imgProps>
              </a:ext>
            </a:extLst>
          </a:blip>
          <a:srcRect r="57636"/>
          <a:stretch/>
        </p:blipFill>
        <p:spPr>
          <a:xfrm>
            <a:off x="6990002" y="5364160"/>
            <a:ext cx="1274312" cy="137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7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7059E-B182-4F17-A19B-2BCF1BDB5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17109-062D-408B-8620-B73061985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93" y="1590261"/>
            <a:ext cx="9818156" cy="443292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C38A5-D859-4621-AB23-94EE39B05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9BF-13A1-448E-948E-9C3164A385D0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3A287E-CAFA-4C10-B5CA-353DDA4F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FB86-CDD0-C74D-A697-08A2A276C917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A4E8F47-A494-45A4-84A5-D21822AC31FD}"/>
              </a:ext>
            </a:extLst>
          </p:cNvPr>
          <p:cNvSpPr txBox="1">
            <a:spLocks/>
          </p:cNvSpPr>
          <p:nvPr/>
        </p:nvSpPr>
        <p:spPr>
          <a:xfrm>
            <a:off x="151002" y="85951"/>
            <a:ext cx="8859407" cy="1212699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 anchorCtr="1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Book Antiqua" panose="02040602050305030304" pitchFamily="18" charset="0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</a:rPr>
              <a:t>FY18-FY21 Cash Flow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06BBE2-509A-4A32-807D-0D24073F90C1}"/>
              </a:ext>
            </a:extLst>
          </p:cNvPr>
          <p:cNvSpPr txBox="1"/>
          <p:nvPr/>
        </p:nvSpPr>
        <p:spPr>
          <a:xfrm>
            <a:off x="357049" y="6465456"/>
            <a:ext cx="840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bg1"/>
                </a:solidFill>
              </a:rPr>
              <a:t>Experience Petersburg, Experience Excellence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7B4119C-D354-4703-95D0-D99C69A030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201146"/>
              </p:ext>
            </p:extLst>
          </p:nvPr>
        </p:nvGraphicFramePr>
        <p:xfrm>
          <a:off x="241301" y="1581150"/>
          <a:ext cx="8519520" cy="355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Worksheet" r:id="rId3" imgW="8972550" imgH="3581288" progId="Excel.Sheet.12">
                  <p:embed/>
                </p:oleObj>
              </mc:Choice>
              <mc:Fallback>
                <p:oleObj name="Worksheet" r:id="rId3" imgW="8972550" imgH="358128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1301" y="1581150"/>
                        <a:ext cx="8519520" cy="3554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5FB2B27-0177-48E6-8E72-DA6EBC37BEC1}"/>
              </a:ext>
            </a:extLst>
          </p:cNvPr>
          <p:cNvSpPr txBox="1"/>
          <p:nvPr/>
        </p:nvSpPr>
        <p:spPr>
          <a:xfrm flipH="1">
            <a:off x="135171" y="5497033"/>
            <a:ext cx="8757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This is pure cash position. Revenues reflect cash inflows and Expenditures reflect cash outflows. Full extent of COVID-19 expenditures are unknown. Average monthly cash position may be found on the City’s website here: </a:t>
            </a:r>
            <a:r>
              <a:rPr lang="en-US" sz="1200" dirty="0">
                <a:hlinkClick r:id="rId5"/>
              </a:rPr>
              <a:t>http://www.petersburgva.gov/359</a:t>
            </a:r>
            <a:r>
              <a:rPr lang="en-US" sz="1200">
                <a:hlinkClick r:id="rId5"/>
              </a:rPr>
              <a:t>/Financial-Reports</a:t>
            </a:r>
            <a:r>
              <a:rPr lang="en-US" sz="120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72098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7059E-B182-4F17-A19B-2BCF1BDB5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C38A5-D859-4621-AB23-94EE39B05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E9BF-13A1-448E-948E-9C3164A385D0}" type="datetime1">
              <a:rPr lang="en-US" smtClean="0"/>
              <a:t>8/26/2020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3A287E-CAFA-4C10-B5CA-353DDA4F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1FB86-CDD0-C74D-A697-08A2A276C917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A4E8F47-A494-45A4-84A5-D21822AC31FD}"/>
              </a:ext>
            </a:extLst>
          </p:cNvPr>
          <p:cNvSpPr txBox="1">
            <a:spLocks/>
          </p:cNvSpPr>
          <p:nvPr/>
        </p:nvSpPr>
        <p:spPr>
          <a:xfrm>
            <a:off x="129230" y="156426"/>
            <a:ext cx="8859407" cy="1212699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tx1"/>
                </a:solidFill>
                <a:latin typeface="Book Antiqua" panose="02040602050305030304" pitchFamily="18" charset="0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</a:rPr>
              <a:t>Options </a:t>
            </a:r>
          </a:p>
          <a:p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88E1E2-C4D1-4806-9621-68C9E47FE437}"/>
              </a:ext>
            </a:extLst>
          </p:cNvPr>
          <p:cNvSpPr txBox="1"/>
          <p:nvPr/>
        </p:nvSpPr>
        <p:spPr>
          <a:xfrm>
            <a:off x="357049" y="6465456"/>
            <a:ext cx="840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bg1"/>
                </a:solidFill>
              </a:rPr>
              <a:t>Experience Petersburg, Experience Excellence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5257FEE-FD29-4853-A045-6A405A476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City Council may choose one of the following options:</a:t>
            </a:r>
          </a:p>
          <a:p>
            <a:r>
              <a:rPr lang="en-US" i="1" dirty="0"/>
              <a:t>1. Issue RAN for $1M less than prior year’s RAN amount of $5,500,000; at $4,500,000</a:t>
            </a:r>
          </a:p>
          <a:p>
            <a:r>
              <a:rPr lang="en-US" i="1" dirty="0"/>
              <a:t>2. Issue RAN for 50% or half of prior year’s RAN amount of $5,500,000; at $2,750,000</a:t>
            </a:r>
          </a:p>
          <a:p>
            <a:r>
              <a:rPr lang="en-US" i="1" dirty="0"/>
              <a:t>3. Issue no RAN at all; at $0</a:t>
            </a:r>
          </a:p>
          <a:p>
            <a:endParaRPr lang="en-US" i="1" dirty="0"/>
          </a:p>
          <a:p>
            <a:r>
              <a:rPr lang="en-US" dirty="0"/>
              <a:t>Council is encouraged to evaluate these options considering the unknown impacts that COVID-19 will have on our local, state and federal economy.  </a:t>
            </a:r>
          </a:p>
          <a:p>
            <a:r>
              <a:rPr lang="en-US" dirty="0"/>
              <a:t>The Department of Finance will continue to closely monitor cash balances as a RAN may still be needed later this year.  </a:t>
            </a:r>
          </a:p>
          <a:p>
            <a:r>
              <a:rPr lang="en-US" dirty="0"/>
              <a:t>The overall time period to receive a RAN is 60 to 90 days from the date of request.  </a:t>
            </a:r>
          </a:p>
        </p:txBody>
      </p:sp>
    </p:spTree>
    <p:extLst>
      <p:ext uri="{BB962C8B-B14F-4D97-AF65-F5344CB8AC3E}">
        <p14:creationId xmlns:p14="http://schemas.microsoft.com/office/powerpoint/2010/main" val="214824106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</TotalTime>
  <Words>213</Words>
  <Application>Microsoft Office PowerPoint</Application>
  <PresentationFormat>On-screen Show (4:3)</PresentationFormat>
  <Paragraphs>24</Paragraphs>
  <Slides>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Book Antiqua</vt:lpstr>
      <vt:lpstr>Calibri</vt:lpstr>
      <vt:lpstr>Calibri Light</vt:lpstr>
      <vt:lpstr>Constantia</vt:lpstr>
      <vt:lpstr>Wingdings</vt:lpstr>
      <vt:lpstr>Retrospect</vt:lpstr>
      <vt:lpstr>Worksheet</vt:lpstr>
      <vt:lpstr>General Obligation Revenue Anticipation Note (RAN)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Petersburg  FY 2018-19 February Financial Report</dc:title>
  <dc:creator>Robert Floyd</dc:creator>
  <cp:lastModifiedBy>Patrice Elliott</cp:lastModifiedBy>
  <cp:revision>107</cp:revision>
  <cp:lastPrinted>2019-07-16T13:19:34Z</cp:lastPrinted>
  <dcterms:created xsi:type="dcterms:W3CDTF">2019-03-12T16:30:12Z</dcterms:created>
  <dcterms:modified xsi:type="dcterms:W3CDTF">2020-08-26T16:02:04Z</dcterms:modified>
</cp:coreProperties>
</file>