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503" r:id="rId2"/>
    <p:sldId id="502" r:id="rId3"/>
    <p:sldId id="504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axter" initials="JB" lastIdx="1" clrIdx="0">
    <p:extLst>
      <p:ext uri="{19B8F6BF-5375-455C-9EA6-DF929625EA0E}">
        <p15:presenceInfo xmlns:p15="http://schemas.microsoft.com/office/powerpoint/2012/main" userId="S::jbaxter@petersburg-va.org::e9d56b76-9f5b-465f-9386-6c9e96c9f0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9DB"/>
    <a:srgbClr val="F9072A"/>
    <a:srgbClr val="00B05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892" y="10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e\Documents\ElliottP\City%20Council\2020\09012020%20Council%20Meeting\Revenue%20-%20Utility\Utilities%20Collections%20Dashboar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e\Documents\ElliottP\City%20Council\2020\09012020%20Council%20Meeting\Revenue%20-%20Utility\Utilities%20Collections%20Dashboard_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Amount Collected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Dashboard!$B$12:$M$12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Dashboard!$B$13:$M$13</c:f>
              <c:numCache>
                <c:formatCode>_("$"* #,##0.00_);_("$"* \(#,##0.00\);_("$"* "-"??_);_(@_)</c:formatCode>
                <c:ptCount val="12"/>
                <c:pt idx="0">
                  <c:v>425364.29</c:v>
                </c:pt>
                <c:pt idx="1">
                  <c:v>396779.98</c:v>
                </c:pt>
                <c:pt idx="2">
                  <c:v>371419.69000000006</c:v>
                </c:pt>
                <c:pt idx="3">
                  <c:v>570019.31000000006</c:v>
                </c:pt>
                <c:pt idx="4">
                  <c:v>324874.78000000003</c:v>
                </c:pt>
                <c:pt idx="5">
                  <c:v>388949.9</c:v>
                </c:pt>
                <c:pt idx="6">
                  <c:v>504973.99000000005</c:v>
                </c:pt>
                <c:pt idx="7">
                  <c:v>293811.86</c:v>
                </c:pt>
                <c:pt idx="8">
                  <c:v>375973.15</c:v>
                </c:pt>
                <c:pt idx="9">
                  <c:v>307288.37</c:v>
                </c:pt>
                <c:pt idx="10">
                  <c:v>238241.22</c:v>
                </c:pt>
                <c:pt idx="11">
                  <c:v>373881.38000000006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4A-42EC-AEC4-1FFA2DBB810D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Dashboard!$B$12:$M$12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Dashboard!$B$14:$M$14</c:f>
              <c:numCache>
                <c:formatCode>_("$"* #,##0.00_);_("$"* \(#,##0.00\);_("$"* "-"??_);_(@_)</c:formatCode>
                <c:ptCount val="12"/>
                <c:pt idx="0">
                  <c:v>71587.789999999994</c:v>
                </c:pt>
                <c:pt idx="1">
                  <c:v>51720.1</c:v>
                </c:pt>
                <c:pt idx="2">
                  <c:v>13322.900000000001</c:v>
                </c:pt>
                <c:pt idx="3">
                  <c:v>107610.1</c:v>
                </c:pt>
                <c:pt idx="4">
                  <c:v>3237.74</c:v>
                </c:pt>
                <c:pt idx="5">
                  <c:v>63900.070000000007</c:v>
                </c:pt>
                <c:pt idx="6">
                  <c:v>47429.7</c:v>
                </c:pt>
                <c:pt idx="7">
                  <c:v>71487.34</c:v>
                </c:pt>
                <c:pt idx="8">
                  <c:v>53866.479999999996</c:v>
                </c:pt>
                <c:pt idx="9">
                  <c:v>48574.36</c:v>
                </c:pt>
                <c:pt idx="10">
                  <c:v>60196.92</c:v>
                </c:pt>
                <c:pt idx="11">
                  <c:v>17493.899999999998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4A-42EC-AEC4-1FFA2DBB810D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Dashboard!$B$12:$M$12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Dashboard!$B$15:$M$15</c:f>
              <c:numCache>
                <c:formatCode>_("$"* #,##0.00_);_("$"* \(#,##0.00\);_("$"* "-"??_);_(@_)</c:formatCode>
                <c:ptCount val="12"/>
                <c:pt idx="0">
                  <c:v>1063070.6199999999</c:v>
                </c:pt>
                <c:pt idx="1">
                  <c:v>1059134.9600000002</c:v>
                </c:pt>
                <c:pt idx="2">
                  <c:v>1350732.1600000001</c:v>
                </c:pt>
                <c:pt idx="3">
                  <c:v>1184232.3899999999</c:v>
                </c:pt>
                <c:pt idx="4">
                  <c:v>1062934.6800000002</c:v>
                </c:pt>
                <c:pt idx="5">
                  <c:v>1131457.25</c:v>
                </c:pt>
                <c:pt idx="6">
                  <c:v>1233213.3500000001</c:v>
                </c:pt>
                <c:pt idx="7">
                  <c:v>960495.04</c:v>
                </c:pt>
                <c:pt idx="8">
                  <c:v>853201.48</c:v>
                </c:pt>
                <c:pt idx="9">
                  <c:v>862343.16</c:v>
                </c:pt>
                <c:pt idx="10">
                  <c:v>968576.22</c:v>
                </c:pt>
                <c:pt idx="11">
                  <c:v>1217256.29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4A-42EC-AEC4-1FFA2DBB810D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Dashboard!$B$12:$M$12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Dashboard!$B$16:$M$16</c:f>
              <c:numCache>
                <c:formatCode>_("$"* #,##0.00_);_("$"* \(#,##0.00\);_("$"* "-"??_);_(@_)</c:formatCode>
                <c:ptCount val="12"/>
                <c:pt idx="0">
                  <c:v>1560022.6999999997</c:v>
                </c:pt>
                <c:pt idx="1">
                  <c:v>1507635.04</c:v>
                </c:pt>
                <c:pt idx="2">
                  <c:v>1735474.7500000002</c:v>
                </c:pt>
                <c:pt idx="3">
                  <c:v>1861861.7999999998</c:v>
                </c:pt>
                <c:pt idx="4">
                  <c:v>1391047.2000000002</c:v>
                </c:pt>
                <c:pt idx="5">
                  <c:v>1584307.22</c:v>
                </c:pt>
                <c:pt idx="6">
                  <c:v>1785617.04</c:v>
                </c:pt>
                <c:pt idx="7">
                  <c:v>1325794.24</c:v>
                </c:pt>
                <c:pt idx="8">
                  <c:v>1283041.1099999999</c:v>
                </c:pt>
                <c:pt idx="9">
                  <c:v>1218205.8900000001</c:v>
                </c:pt>
                <c:pt idx="10">
                  <c:v>1267014.3599999999</c:v>
                </c:pt>
                <c:pt idx="11">
                  <c:v>1608631.57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4A-42EC-AEC4-1FFA2DBB8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5305088"/>
        <c:axId val="725306728"/>
      </c:lineChart>
      <c:catAx>
        <c:axId val="72530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06728"/>
        <c:crosses val="autoZero"/>
        <c:auto val="1"/>
        <c:lblAlgn val="ctr"/>
        <c:lblOffset val="100"/>
        <c:noMultiLvlLbl val="0"/>
      </c:catAx>
      <c:valAx>
        <c:axId val="72530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0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Amount Billed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Dashboard!$B$6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Dashboard!$C$5:$N$5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Dashboard!$C$6:$N$6</c:f>
              <c:numCache>
                <c:formatCode>_("$"* #,##0.00_);_("$"* \(#,##0.00\);_("$"* "-"??_);_(@_)</c:formatCode>
                <c:ptCount val="12"/>
                <c:pt idx="0">
                  <c:v>413322.77999999997</c:v>
                </c:pt>
                <c:pt idx="1">
                  <c:v>461955.28</c:v>
                </c:pt>
                <c:pt idx="2">
                  <c:v>462868.49</c:v>
                </c:pt>
                <c:pt idx="3">
                  <c:v>501128.69</c:v>
                </c:pt>
                <c:pt idx="4">
                  <c:v>393004.64999999997</c:v>
                </c:pt>
                <c:pt idx="5">
                  <c:v>450735.28</c:v>
                </c:pt>
                <c:pt idx="6">
                  <c:v>631208.29</c:v>
                </c:pt>
                <c:pt idx="7">
                  <c:v>233937.55000000002</c:v>
                </c:pt>
                <c:pt idx="8">
                  <c:v>54477.370000000024</c:v>
                </c:pt>
                <c:pt idx="9">
                  <c:v>434106.37999999995</c:v>
                </c:pt>
                <c:pt idx="10">
                  <c:v>237578.33</c:v>
                </c:pt>
                <c:pt idx="11">
                  <c:v>267290.65000000002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39-49FC-A859-50F12D5137B7}"/>
            </c:ext>
          </c:extLst>
        </c:ser>
        <c:ser>
          <c:idx val="1"/>
          <c:order val="1"/>
          <c:tx>
            <c:strRef>
              <c:f>Dashboard!$B$7</c:f>
              <c:strCache>
                <c:ptCount val="1"/>
                <c:pt idx="0">
                  <c:v>Industrial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Dashboard!$C$5:$N$5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Dashboard!$C$7:$N$7</c:f>
              <c:numCache>
                <c:formatCode>_("$"* #,##0.00_);_("$"* \(#,##0.00\);_("$"* "-"??_);_(@_)</c:formatCode>
                <c:ptCount val="12"/>
                <c:pt idx="0">
                  <c:v>56618.499999999993</c:v>
                </c:pt>
                <c:pt idx="1">
                  <c:v>57600.880000000005</c:v>
                </c:pt>
                <c:pt idx="2">
                  <c:v>74455.26999999999</c:v>
                </c:pt>
                <c:pt idx="3">
                  <c:v>66760.55</c:v>
                </c:pt>
                <c:pt idx="4">
                  <c:v>40425.69</c:v>
                </c:pt>
                <c:pt idx="5">
                  <c:v>80256.97</c:v>
                </c:pt>
                <c:pt idx="6">
                  <c:v>56295.020000000004</c:v>
                </c:pt>
                <c:pt idx="7">
                  <c:v>52408.24</c:v>
                </c:pt>
                <c:pt idx="8">
                  <c:v>6654.53</c:v>
                </c:pt>
                <c:pt idx="9">
                  <c:v>73572.31</c:v>
                </c:pt>
                <c:pt idx="10">
                  <c:v>5270.6100000000006</c:v>
                </c:pt>
                <c:pt idx="11">
                  <c:v>6646.1899999999987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39-49FC-A859-50F12D5137B7}"/>
            </c:ext>
          </c:extLst>
        </c:ser>
        <c:ser>
          <c:idx val="2"/>
          <c:order val="2"/>
          <c:tx>
            <c:strRef>
              <c:f>Dashboard!$B$8</c:f>
              <c:strCache>
                <c:ptCount val="1"/>
                <c:pt idx="0">
                  <c:v>Residental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Dashboard!$C$5:$N$5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Dashboard!$C$8:$N$8</c:f>
              <c:numCache>
                <c:formatCode>_("$"* #,##0.00_);_("$"* \(#,##0.00\);_("$"* "-"??_);_(@_)</c:formatCode>
                <c:ptCount val="12"/>
                <c:pt idx="0">
                  <c:v>806268.25999999989</c:v>
                </c:pt>
                <c:pt idx="1">
                  <c:v>1076253.3799999997</c:v>
                </c:pt>
                <c:pt idx="2">
                  <c:v>1339144.5799999998</c:v>
                </c:pt>
                <c:pt idx="3">
                  <c:v>1486147.6700000002</c:v>
                </c:pt>
                <c:pt idx="4">
                  <c:v>1297086.73</c:v>
                </c:pt>
                <c:pt idx="5">
                  <c:v>616967.16999999993</c:v>
                </c:pt>
                <c:pt idx="6">
                  <c:v>1318859.19</c:v>
                </c:pt>
                <c:pt idx="7">
                  <c:v>1154016.75</c:v>
                </c:pt>
                <c:pt idx="8">
                  <c:v>1165530.52</c:v>
                </c:pt>
                <c:pt idx="9">
                  <c:v>1280689.9600000002</c:v>
                </c:pt>
                <c:pt idx="10">
                  <c:v>1167959.24</c:v>
                </c:pt>
                <c:pt idx="11">
                  <c:v>1433506.56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39-49FC-A859-50F12D5137B7}"/>
            </c:ext>
          </c:extLst>
        </c:ser>
        <c:ser>
          <c:idx val="3"/>
          <c:order val="3"/>
          <c:tx>
            <c:strRef>
              <c:f>Dashboard!$B$9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Dashboard!$C$5:$N$5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Dashboard!$C$9:$N$9</c:f>
              <c:numCache>
                <c:formatCode>_("$"* #,##0.00_);_("$"* \(#,##0.00\);_("$"* "-"??_);_(@_)</c:formatCode>
                <c:ptCount val="12"/>
                <c:pt idx="0">
                  <c:v>1276209.5399999998</c:v>
                </c:pt>
                <c:pt idx="1">
                  <c:v>1595809.5399999996</c:v>
                </c:pt>
                <c:pt idx="2">
                  <c:v>1876468.3399999999</c:v>
                </c:pt>
                <c:pt idx="3">
                  <c:v>2054036.9100000001</c:v>
                </c:pt>
                <c:pt idx="4">
                  <c:v>1730517.0699999998</c:v>
                </c:pt>
                <c:pt idx="5">
                  <c:v>1147959.42</c:v>
                </c:pt>
                <c:pt idx="6">
                  <c:v>2006362.5</c:v>
                </c:pt>
                <c:pt idx="7">
                  <c:v>1440362.54</c:v>
                </c:pt>
                <c:pt idx="8">
                  <c:v>1226662.42</c:v>
                </c:pt>
                <c:pt idx="9">
                  <c:v>1788368.6500000001</c:v>
                </c:pt>
                <c:pt idx="10">
                  <c:v>1410808.18</c:v>
                </c:pt>
                <c:pt idx="11">
                  <c:v>1707443.4000000001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39-49FC-A859-50F12D513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113056"/>
        <c:axId val="536113712"/>
      </c:lineChart>
      <c:catAx>
        <c:axId val="5361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113712"/>
        <c:crosses val="autoZero"/>
        <c:auto val="1"/>
        <c:lblAlgn val="ctr"/>
        <c:lblOffset val="100"/>
        <c:noMultiLvlLbl val="0"/>
      </c:catAx>
      <c:valAx>
        <c:axId val="53611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11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Collection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Dashboard!$C$20:$N$20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Dashboard!$C$21:$N$21</c:f>
              <c:numCache>
                <c:formatCode>0.00%</c:formatCode>
                <c:ptCount val="12"/>
                <c:pt idx="0">
                  <c:v>1.0291334293261067</c:v>
                </c:pt>
                <c:pt idx="1">
                  <c:v>0.85891426546742788</c:v>
                </c:pt>
                <c:pt idx="2">
                  <c:v>0.80243027560592872</c:v>
                </c:pt>
                <c:pt idx="3">
                  <c:v>1.137470915903857</c:v>
                </c:pt>
                <c:pt idx="4">
                  <c:v>0.82664360332632214</c:v>
                </c:pt>
                <c:pt idx="5">
                  <c:v>0.86292313306382407</c:v>
                </c:pt>
                <c:pt idx="6">
                  <c:v>0.80001165700786347</c:v>
                </c:pt>
                <c:pt idx="7">
                  <c:v>1.2559414253932297</c:v>
                </c:pt>
                <c:pt idx="8" formatCode="0%">
                  <c:v>6.9015000000000004</c:v>
                </c:pt>
                <c:pt idx="9">
                  <c:v>0.70786421061123317</c:v>
                </c:pt>
                <c:pt idx="10">
                  <c:v>1.0027901955536096</c:v>
                </c:pt>
                <c:pt idx="11">
                  <c:v>1.3987821122811444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A3-4C70-8BFE-F181EE7549C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Dashboard!$C$20:$N$20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Dashboard!$C$22:$N$22</c:f>
              <c:numCache>
                <c:formatCode>0.00%</c:formatCode>
                <c:ptCount val="12"/>
                <c:pt idx="0">
                  <c:v>1.2643886715472858</c:v>
                </c:pt>
                <c:pt idx="1">
                  <c:v>0.89790468478953789</c:v>
                </c:pt>
                <c:pt idx="2">
                  <c:v>0.17893830752342987</c:v>
                </c:pt>
                <c:pt idx="3">
                  <c:v>1.6118815677821707</c:v>
                </c:pt>
                <c:pt idx="4">
                  <c:v>8.0091149959345145E-2</c:v>
                </c:pt>
                <c:pt idx="5">
                  <c:v>0.79619340226774082</c:v>
                </c:pt>
                <c:pt idx="6">
                  <c:v>0.84252035082321652</c:v>
                </c:pt>
                <c:pt idx="7">
                  <c:v>1.3640477146341874</c:v>
                </c:pt>
                <c:pt idx="8" formatCode="0%">
                  <c:v>8.0947084166725514</c:v>
                </c:pt>
                <c:pt idx="9">
                  <c:v>0.66022610952408589</c:v>
                </c:pt>
                <c:pt idx="10">
                  <c:v>11.421243461383026</c:v>
                </c:pt>
                <c:pt idx="11">
                  <c:v>2.6321697092619982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A3-4C70-8BFE-F181EE7549CA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Dashboard!$C$20:$N$20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Dashboard!$C$23:$N$23</c:f>
              <c:numCache>
                <c:formatCode>0.00%</c:formatCode>
                <c:ptCount val="12"/>
                <c:pt idx="0">
                  <c:v>1.3185073414647379</c:v>
                </c:pt>
                <c:pt idx="1">
                  <c:v>0.98409443322723922</c:v>
                </c:pt>
                <c:pt idx="2">
                  <c:v>1.0086529715857868</c:v>
                </c:pt>
                <c:pt idx="3">
                  <c:v>0.79684705221789953</c:v>
                </c:pt>
                <c:pt idx="4">
                  <c:v>0.81947849393232186</c:v>
                </c:pt>
                <c:pt idx="5">
                  <c:v>1.833901875200264</c:v>
                </c:pt>
                <c:pt idx="6">
                  <c:v>0.93506066405769983</c:v>
                </c:pt>
                <c:pt idx="7">
                  <c:v>0.83230597822778574</c:v>
                </c:pt>
                <c:pt idx="8" formatCode="0%">
                  <c:v>0.7320284328547656</c:v>
                </c:pt>
                <c:pt idx="9">
                  <c:v>0.67334264102453012</c:v>
                </c:pt>
                <c:pt idx="10">
                  <c:v>0.82928940225688008</c:v>
                </c:pt>
                <c:pt idx="11">
                  <c:v>0.84909999999999997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A3-4C70-8BFE-F181EE7549CA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Dashboard!$C$20:$N$20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Dashboard!$C$24:$N$24</c:f>
              <c:numCache>
                <c:formatCode>0.00%</c:formatCode>
                <c:ptCount val="12"/>
                <c:pt idx="0">
                  <c:v>1.2223875869161736</c:v>
                </c:pt>
                <c:pt idx="1">
                  <c:v>0.94474622579333645</c:v>
                </c:pt>
                <c:pt idx="2">
                  <c:v>0.92486226013277706</c:v>
                </c:pt>
                <c:pt idx="3">
                  <c:v>0.90644028397717535</c:v>
                </c:pt>
                <c:pt idx="4">
                  <c:v>0.80383327279169825</c:v>
                </c:pt>
                <c:pt idx="5">
                  <c:v>1.3801073386374583</c:v>
                </c:pt>
                <c:pt idx="6">
                  <c:v>0.889977279778704</c:v>
                </c:pt>
                <c:pt idx="7">
                  <c:v>0.92045870618101466</c:v>
                </c:pt>
                <c:pt idx="8">
                  <c:v>1.0459610477021053</c:v>
                </c:pt>
                <c:pt idx="9">
                  <c:v>0.68118275837590869</c:v>
                </c:pt>
                <c:pt idx="10">
                  <c:v>0.89807698733360042</c:v>
                </c:pt>
                <c:pt idx="11">
                  <c:v>0.94212878154555502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A3-4C70-8BFE-F181EE754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3282984"/>
        <c:axId val="723280688"/>
      </c:lineChart>
      <c:catAx>
        <c:axId val="72328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280688"/>
        <c:crosses val="autoZero"/>
        <c:auto val="1"/>
        <c:lblAlgn val="ctr"/>
        <c:lblOffset val="100"/>
        <c:noMultiLvlLbl val="0"/>
      </c:catAx>
      <c:valAx>
        <c:axId val="72328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28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6BEF67-C69D-4AF4-A6B3-BCC020366A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41AF3-533F-4617-B9FF-9585AD646D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94053-B67D-4288-ADCF-BBE27BADC44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B7A5B-8EA4-4BFD-A634-C7D83DD423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71968-187A-4B7D-B0EA-8AD2B2B86F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91C3A-C5F7-46E0-B0D5-363ABD6A9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F306B-056D-4A42-9D33-F463B58FE0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8E376-65ED-47EC-B140-A2DD97B7F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1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tiff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5287AC-6669-2048-9282-889E654DC2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59" y="1462490"/>
            <a:ext cx="9171059" cy="47207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B9CB22-6210-1749-BD20-7BE03D9785BB}"/>
              </a:ext>
            </a:extLst>
          </p:cNvPr>
          <p:cNvSpPr/>
          <p:nvPr userDrawn="1"/>
        </p:nvSpPr>
        <p:spPr>
          <a:xfrm flipV="1">
            <a:off x="-27058" y="-20592"/>
            <a:ext cx="9171058" cy="11387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0164"/>
            <a:ext cx="9304724" cy="91309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1" y="5148599"/>
            <a:ext cx="6858000" cy="4235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2497" y="640544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179AE-6965-4F25-ABA4-7ADF79249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852467-36FE-124A-BE3A-53BE533209FE}"/>
              </a:ext>
            </a:extLst>
          </p:cNvPr>
          <p:cNvSpPr/>
          <p:nvPr userDrawn="1"/>
        </p:nvSpPr>
        <p:spPr>
          <a:xfrm>
            <a:off x="2092390" y="6341672"/>
            <a:ext cx="4940107" cy="5163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DF2CC9-8515-4F42-8872-113401341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100000" l="364" r="42000"/>
                    </a14:imgEffect>
                  </a14:imgLayer>
                </a14:imgProps>
              </a:ext>
            </a:extLst>
          </a:blip>
          <a:srcRect r="57636"/>
          <a:stretch/>
        </p:blipFill>
        <p:spPr>
          <a:xfrm>
            <a:off x="3929320" y="5552241"/>
            <a:ext cx="1274312" cy="1370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6430B3-F92C-284E-AAA2-0C34F21FA3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9796"/>
          <a:stretch/>
        </p:blipFill>
        <p:spPr>
          <a:xfrm>
            <a:off x="-19054" y="921621"/>
            <a:ext cx="9171059" cy="9546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B4D304-970F-C64D-9098-E0449743CE85}"/>
              </a:ext>
            </a:extLst>
          </p:cNvPr>
          <p:cNvGrpSpPr/>
          <p:nvPr userDrawn="1"/>
        </p:nvGrpSpPr>
        <p:grpSpPr>
          <a:xfrm>
            <a:off x="1263399" y="872933"/>
            <a:ext cx="7025575" cy="1654370"/>
            <a:chOff x="2951891" y="795129"/>
            <a:chExt cx="5769706" cy="1654371"/>
          </a:xfrm>
        </p:grpSpPr>
        <p:sp>
          <p:nvSpPr>
            <p:cNvPr id="17" name="Title Placeholder 1">
              <a:extLst>
                <a:ext uri="{FF2B5EF4-FFF2-40B4-BE49-F238E27FC236}">
                  <a16:creationId xmlns:a16="http://schemas.microsoft.com/office/drawing/2014/main" id="{88D1C288-B912-0740-BDEA-306B116EB4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51891" y="795129"/>
              <a:ext cx="3242109" cy="16543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1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dwardian Script ITC" panose="030303020407070D0804" pitchFamily="66" charset="77"/>
                </a:rPr>
                <a:t>C</a:t>
              </a:r>
              <a:r>
                <a:rPr lang="en-US" sz="8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dwardian Script ITC" panose="030303020407070D0804" pitchFamily="66" charset="77"/>
                </a:rPr>
                <a:t>ity of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ED8B004-3DA3-1043-9343-0DE3F2B762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343397" y="1070487"/>
              <a:ext cx="3378200" cy="1334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263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1E6A6-B5BC-444B-8FD4-A14D99B8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E7A34-DA38-4E1B-95BE-0E6996D2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179AE-6965-4F25-ABA4-7ADF79249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6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179AE-6965-4F25-ABA4-7ADF79249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4364"/>
            <a:ext cx="7886700" cy="422575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694D94F-F0A6-436E-ACA7-4DDAD7DB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8051440-2FA7-478A-9CBD-B51E81D5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77" y="6356354"/>
            <a:ext cx="2057400" cy="365125"/>
          </a:xfrm>
        </p:spPr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78B4DFF-9EC8-482B-B2CF-D5282717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2497" y="640544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179AE-6965-4F25-ABA4-7ADF79249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2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00244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179AE-6965-4F25-ABA4-7ADF79249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4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1179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21179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51609" y="6405445"/>
            <a:ext cx="20382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179AE-6965-4F25-ABA4-7ADF79249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" y="167056"/>
            <a:ext cx="8343900" cy="9144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61357"/>
            <a:ext cx="3868340" cy="747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285267"/>
            <a:ext cx="3868340" cy="33418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60" y="1461357"/>
            <a:ext cx="3887391" cy="747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60" y="2285267"/>
            <a:ext cx="3887391" cy="33418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6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087039-4B6F-4F45-B588-D3CA303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76D73-9212-4443-A04B-66F4BDE0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A7B42-2D11-4947-AE38-79532946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2497" y="640544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179AE-6965-4F25-ABA4-7ADF79249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179AE-6965-4F25-ABA4-7ADF79249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179AE-6965-4F25-ABA4-7ADF79249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179AE-6965-4F25-ABA4-7ADF79249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287BCA5-6376-5947-98D2-65B54EBA7E25}"/>
              </a:ext>
            </a:extLst>
          </p:cNvPr>
          <p:cNvSpPr/>
          <p:nvPr userDrawn="1"/>
        </p:nvSpPr>
        <p:spPr>
          <a:xfrm flipV="1">
            <a:off x="-27059" y="-2"/>
            <a:ext cx="9171058" cy="10588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0C00DF-D018-5B4D-8539-8F557A3A9759}"/>
              </a:ext>
            </a:extLst>
          </p:cNvPr>
          <p:cNvGrpSpPr/>
          <p:nvPr userDrawn="1"/>
        </p:nvGrpSpPr>
        <p:grpSpPr>
          <a:xfrm>
            <a:off x="-19054" y="6227829"/>
            <a:ext cx="9187071" cy="702360"/>
            <a:chOff x="-29542" y="6216440"/>
            <a:chExt cx="9195076" cy="6336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6541D3-D742-E04E-A099-38ADBB299180}"/>
                </a:ext>
              </a:extLst>
            </p:cNvPr>
            <p:cNvSpPr/>
            <p:nvPr userDrawn="1"/>
          </p:nvSpPr>
          <p:spPr>
            <a:xfrm>
              <a:off x="-5524" y="6259813"/>
              <a:ext cx="9171058" cy="5902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0A5660-EA22-C640-BB4B-3A6DD104F800}"/>
                </a:ext>
              </a:extLst>
            </p:cNvPr>
            <p:cNvSpPr/>
            <p:nvPr/>
          </p:nvSpPr>
          <p:spPr>
            <a:xfrm>
              <a:off x="-29542" y="6216440"/>
              <a:ext cx="9187071" cy="86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853" y="73151"/>
            <a:ext cx="7888223" cy="1027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114" y="1201278"/>
            <a:ext cx="7886700" cy="422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3438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D5E6-11A7-4943-8B74-123F6D4CFA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2497" y="64054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179AE-6965-4F25-ABA4-7ADF792493E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8C5CDB-BCCA-A148-A0B8-FCE9F2B961F9}"/>
              </a:ext>
            </a:extLst>
          </p:cNvPr>
          <p:cNvSpPr/>
          <p:nvPr userDrawn="1"/>
        </p:nvSpPr>
        <p:spPr>
          <a:xfrm>
            <a:off x="-19053" y="1023661"/>
            <a:ext cx="9187071" cy="8674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B05F07E-DC34-8848-BCBC-2273A50C2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00" b="100000" l="364" r="42000"/>
                    </a14:imgEffect>
                  </a14:imgLayer>
                </a14:imgProps>
              </a:ext>
            </a:extLst>
          </a:blip>
          <a:srcRect r="57636"/>
          <a:stretch/>
        </p:blipFill>
        <p:spPr>
          <a:xfrm>
            <a:off x="8061197" y="-31759"/>
            <a:ext cx="1028700" cy="1106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53F848-99FE-47E6-9493-AB729769A22F}"/>
              </a:ext>
            </a:extLst>
          </p:cNvPr>
          <p:cNvSpPr txBox="1"/>
          <p:nvPr userDrawn="1"/>
        </p:nvSpPr>
        <p:spPr>
          <a:xfrm>
            <a:off x="357049" y="6465456"/>
            <a:ext cx="840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Experience Petersburg, Experience Excellence</a:t>
            </a:r>
          </a:p>
        </p:txBody>
      </p:sp>
    </p:spTree>
    <p:extLst>
      <p:ext uri="{BB962C8B-B14F-4D97-AF65-F5344CB8AC3E}">
        <p14:creationId xmlns:p14="http://schemas.microsoft.com/office/powerpoint/2010/main" val="205645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509BCCB-137E-4A38-A6D9-416F37A59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57" y="4251378"/>
            <a:ext cx="6858000" cy="704615"/>
          </a:xfrm>
        </p:spPr>
        <p:txBody>
          <a:bodyPr>
            <a:noAutofit/>
          </a:bodyPr>
          <a:lstStyle/>
          <a:p>
            <a:r>
              <a:rPr lang="en-US" sz="2800" b="1" dirty="0"/>
              <a:t>Presented by:</a:t>
            </a:r>
          </a:p>
          <a:p>
            <a:r>
              <a:rPr lang="en-US" sz="2800" b="1" dirty="0"/>
              <a:t>Office of Billing &amp; Collections</a:t>
            </a:r>
          </a:p>
          <a:p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EF09A2-60B9-4F23-A84A-AB17FE84AB96}"/>
              </a:ext>
            </a:extLst>
          </p:cNvPr>
          <p:cNvSpPr txBox="1"/>
          <p:nvPr/>
        </p:nvSpPr>
        <p:spPr>
          <a:xfrm>
            <a:off x="79601" y="6307040"/>
            <a:ext cx="5023286" cy="6361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Aretha Ferrell-Benavides, City Manager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A03D4A9-484C-41EB-A98B-96CBD0FD2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103" y="0"/>
            <a:ext cx="9144000" cy="9418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Utility Collections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6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7CFBE2B-6DF1-4A4E-83FC-614AD6477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390836"/>
              </p:ext>
            </p:extLst>
          </p:nvPr>
        </p:nvGraphicFramePr>
        <p:xfrm>
          <a:off x="4659749" y="3298954"/>
          <a:ext cx="4233672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716DD8C-0D91-456E-8F6D-44138B02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0"/>
            <a:ext cx="7361381" cy="1027440"/>
          </a:xfrm>
        </p:spPr>
        <p:txBody>
          <a:bodyPr/>
          <a:lstStyle/>
          <a:p>
            <a:r>
              <a:rPr lang="en-US" sz="2800" dirty="0"/>
              <a:t>Amount Billed vs Amount Collected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EA5C6102-645E-4296-8F13-FF9A7DB7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2497" y="6405445"/>
            <a:ext cx="2057400" cy="365125"/>
          </a:xfrm>
        </p:spPr>
        <p:txBody>
          <a:bodyPr/>
          <a:lstStyle/>
          <a:p>
            <a:fld id="{4A52E6B9-FA3D-49DC-8F69-240554A6A510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575A2-2843-4D8D-9CF6-270CDFFB97F9}"/>
              </a:ext>
            </a:extLst>
          </p:cNvPr>
          <p:cNvSpPr txBox="1"/>
          <p:nvPr/>
        </p:nvSpPr>
        <p:spPr>
          <a:xfrm>
            <a:off x="1574145" y="4291792"/>
            <a:ext cx="130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Residential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F52DC-2CA7-4B5C-9315-AB4BF581C4F0}"/>
              </a:ext>
            </a:extLst>
          </p:cNvPr>
          <p:cNvSpPr txBox="1"/>
          <p:nvPr/>
        </p:nvSpPr>
        <p:spPr>
          <a:xfrm>
            <a:off x="7473384" y="4492100"/>
            <a:ext cx="130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Residential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67EF0-14F5-43F2-806C-98C316E99867}"/>
              </a:ext>
            </a:extLst>
          </p:cNvPr>
          <p:cNvSpPr txBox="1"/>
          <p:nvPr/>
        </p:nvSpPr>
        <p:spPr>
          <a:xfrm>
            <a:off x="7491858" y="4935066"/>
            <a:ext cx="130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Commercial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DD6AEB-1AB4-4D00-B3C4-1860801971C0}"/>
              </a:ext>
            </a:extLst>
          </p:cNvPr>
          <p:cNvSpPr txBox="1"/>
          <p:nvPr/>
        </p:nvSpPr>
        <p:spPr>
          <a:xfrm>
            <a:off x="1574145" y="4876581"/>
            <a:ext cx="130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Commercial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EC9D68-BB2D-4322-9F41-FEDAB79C42B4}"/>
              </a:ext>
            </a:extLst>
          </p:cNvPr>
          <p:cNvSpPr txBox="1"/>
          <p:nvPr/>
        </p:nvSpPr>
        <p:spPr>
          <a:xfrm>
            <a:off x="1659518" y="5296697"/>
            <a:ext cx="130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Industrial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7ACD60-7F97-4C76-ADD7-A316AE6A646A}"/>
              </a:ext>
            </a:extLst>
          </p:cNvPr>
          <p:cNvSpPr txBox="1"/>
          <p:nvPr/>
        </p:nvSpPr>
        <p:spPr>
          <a:xfrm>
            <a:off x="7549159" y="5335053"/>
            <a:ext cx="130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Industrial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5D6545-1D0B-4823-8653-E9A5B6261416}"/>
              </a:ext>
            </a:extLst>
          </p:cNvPr>
          <p:cNvSpPr txBox="1"/>
          <p:nvPr/>
        </p:nvSpPr>
        <p:spPr>
          <a:xfrm>
            <a:off x="7567631" y="4044484"/>
            <a:ext cx="130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</a:rPr>
              <a:t>Overall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8B5498-6CBE-4EF5-AE7B-E70F94D790D6}"/>
              </a:ext>
            </a:extLst>
          </p:cNvPr>
          <p:cNvSpPr txBox="1"/>
          <p:nvPr/>
        </p:nvSpPr>
        <p:spPr>
          <a:xfrm>
            <a:off x="1624287" y="3783294"/>
            <a:ext cx="130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</a:rPr>
              <a:t>Overall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5ABB30A-0842-4FF4-9776-1BB7A62F36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497223"/>
              </p:ext>
            </p:extLst>
          </p:nvPr>
        </p:nvGraphicFramePr>
        <p:xfrm>
          <a:off x="258612" y="3299707"/>
          <a:ext cx="4233672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5123A04-1977-444C-A14F-6B84F9F8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98" y="1130189"/>
            <a:ext cx="8838819" cy="21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2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16DD8C-0D91-456E-8F6D-44138B02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0"/>
            <a:ext cx="7361381" cy="1027440"/>
          </a:xfrm>
        </p:spPr>
        <p:txBody>
          <a:bodyPr/>
          <a:lstStyle/>
          <a:p>
            <a:r>
              <a:rPr lang="en-US" sz="2800" dirty="0"/>
              <a:t>Collection Rate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EA5C6102-645E-4296-8F13-FF9A7DB7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2497" y="6405445"/>
            <a:ext cx="2057400" cy="365125"/>
          </a:xfrm>
        </p:spPr>
        <p:txBody>
          <a:bodyPr/>
          <a:lstStyle/>
          <a:p>
            <a:fld id="{4A52E6B9-FA3D-49DC-8F69-240554A6A510}" type="slidenum">
              <a:rPr lang="en-US" smtClean="0"/>
              <a:t>3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5F3997-CED8-425F-8447-657E53A65468}"/>
              </a:ext>
            </a:extLst>
          </p:cNvPr>
          <p:cNvGrpSpPr/>
          <p:nvPr/>
        </p:nvGrpSpPr>
        <p:grpSpPr>
          <a:xfrm>
            <a:off x="1865746" y="2427970"/>
            <a:ext cx="1547523" cy="1388845"/>
            <a:chOff x="1136073" y="2890978"/>
            <a:chExt cx="1547523" cy="13888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1C441C8-1A38-45D3-B47D-C82617D0A17D}"/>
                </a:ext>
              </a:extLst>
            </p:cNvPr>
            <p:cNvSpPr txBox="1"/>
            <p:nvPr/>
          </p:nvSpPr>
          <p:spPr>
            <a:xfrm>
              <a:off x="1382426" y="3901227"/>
              <a:ext cx="1301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</a:rPr>
                <a:t>Overall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EA8691-5863-4999-AA2F-50E3282FABBE}"/>
                </a:ext>
              </a:extLst>
            </p:cNvPr>
            <p:cNvSpPr txBox="1"/>
            <p:nvPr/>
          </p:nvSpPr>
          <p:spPr>
            <a:xfrm>
              <a:off x="1382426" y="3635958"/>
              <a:ext cx="1301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Residential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DE6D8E-C9DC-403E-939B-812E739D4205}"/>
                </a:ext>
              </a:extLst>
            </p:cNvPr>
            <p:cNvSpPr txBox="1"/>
            <p:nvPr/>
          </p:nvSpPr>
          <p:spPr>
            <a:xfrm>
              <a:off x="1382426" y="3379925"/>
              <a:ext cx="1301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Commercial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0618B-A269-421E-8E50-0A9F8095425E}"/>
                </a:ext>
              </a:extLst>
            </p:cNvPr>
            <p:cNvSpPr txBox="1"/>
            <p:nvPr/>
          </p:nvSpPr>
          <p:spPr>
            <a:xfrm>
              <a:off x="1382426" y="3091249"/>
              <a:ext cx="1301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Industrial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A5E8FB-4DBE-46D2-8484-171B89B62FD7}"/>
                </a:ext>
              </a:extLst>
            </p:cNvPr>
            <p:cNvSpPr txBox="1"/>
            <p:nvPr/>
          </p:nvSpPr>
          <p:spPr>
            <a:xfrm>
              <a:off x="1136073" y="2890978"/>
              <a:ext cx="1301170" cy="138884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20FCAD2-9B49-4D08-AB2C-F42CE934D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5" y="4339070"/>
            <a:ext cx="4543425" cy="895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177804-E254-43E9-B01B-04A81AD4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4" y="1139148"/>
            <a:ext cx="8985504" cy="829628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9DFD0BA-69C2-4144-9B88-F2D7B8203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418479"/>
              </p:ext>
            </p:extLst>
          </p:nvPr>
        </p:nvGraphicFramePr>
        <p:xfrm>
          <a:off x="4844473" y="2080484"/>
          <a:ext cx="3904488" cy="359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5460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43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Edwardian Script ITC</vt:lpstr>
      <vt:lpstr>Wingdings</vt:lpstr>
      <vt:lpstr>Office Theme</vt:lpstr>
      <vt:lpstr>Utility Collections</vt:lpstr>
      <vt:lpstr>Amount Billed vs Amount Collected</vt:lpstr>
      <vt:lpstr>Collection 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CAFR</dc:title>
  <dc:creator>Patrice Elliott</dc:creator>
  <cp:lastModifiedBy>Patrice Elliott</cp:lastModifiedBy>
  <cp:revision>299</cp:revision>
  <cp:lastPrinted>2020-08-26T14:28:58Z</cp:lastPrinted>
  <dcterms:created xsi:type="dcterms:W3CDTF">2019-05-07T22:10:29Z</dcterms:created>
  <dcterms:modified xsi:type="dcterms:W3CDTF">2020-08-26T14:31:37Z</dcterms:modified>
</cp:coreProperties>
</file>