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5" r:id="rId3"/>
    <p:sldId id="266" r:id="rId4"/>
    <p:sldId id="263" r:id="rId5"/>
    <p:sldId id="261" r:id="rId6"/>
    <p:sldId id="260" r:id="rId7"/>
    <p:sldId id="276" r:id="rId8"/>
    <p:sldId id="270" r:id="rId9"/>
    <p:sldId id="271" r:id="rId10"/>
    <p:sldId id="273" r:id="rId11"/>
    <p:sldId id="257" r:id="rId12"/>
    <p:sldId id="275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67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38E39-3798-4290-8ABF-694E2C16DC44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100029E9-0EA4-40FD-9407-52BDA9F2F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937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38E39-3798-4290-8ABF-694E2C16DC44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100029E9-0EA4-40FD-9407-52BDA9F2F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338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38E39-3798-4290-8ABF-694E2C16DC44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100029E9-0EA4-40FD-9407-52BDA9F2FA0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3733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38E39-3798-4290-8ABF-694E2C16DC44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100029E9-0EA4-40FD-9407-52BDA9F2F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50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38E39-3798-4290-8ABF-694E2C16DC44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100029E9-0EA4-40FD-9407-52BDA9F2FA0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0032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38E39-3798-4290-8ABF-694E2C16DC44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100029E9-0EA4-40FD-9407-52BDA9F2F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59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38E39-3798-4290-8ABF-694E2C16DC44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029E9-0EA4-40FD-9407-52BDA9F2F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885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38E39-3798-4290-8ABF-694E2C16DC44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029E9-0EA4-40FD-9407-52BDA9F2F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373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38E39-3798-4290-8ABF-694E2C16DC44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029E9-0EA4-40FD-9407-52BDA9F2F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42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38E39-3798-4290-8ABF-694E2C16DC44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100029E9-0EA4-40FD-9407-52BDA9F2F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58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38E39-3798-4290-8ABF-694E2C16DC44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100029E9-0EA4-40FD-9407-52BDA9F2F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90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38E39-3798-4290-8ABF-694E2C16DC44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100029E9-0EA4-40FD-9407-52BDA9F2F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848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38E39-3798-4290-8ABF-694E2C16DC44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029E9-0EA4-40FD-9407-52BDA9F2F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64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38E39-3798-4290-8ABF-694E2C16DC44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029E9-0EA4-40FD-9407-52BDA9F2F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4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38E39-3798-4290-8ABF-694E2C16DC44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029E9-0EA4-40FD-9407-52BDA9F2F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480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38E39-3798-4290-8ABF-694E2C16DC44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100029E9-0EA4-40FD-9407-52BDA9F2F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9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38E39-3798-4290-8ABF-694E2C16DC44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00029E9-0EA4-40FD-9407-52BDA9F2F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09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692209D-B607-46C3-8560-07AF72291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4874638-CF15-4908-BC4B-4908744D0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3479799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35E9C3-2B26-4DBE-B35B-B1DC79BE7A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209" y="967417"/>
            <a:ext cx="2834152" cy="3943250"/>
          </a:xfrm>
        </p:spPr>
        <p:txBody>
          <a:bodyPr>
            <a:normAutofit/>
          </a:bodyPr>
          <a:lstStyle/>
          <a:p>
            <a:r>
              <a:rPr lang="en-US" sz="3500" b="1" dirty="0">
                <a:solidFill>
                  <a:srgbClr val="FEFFFF"/>
                </a:solidFill>
              </a:rPr>
              <a:t>Update</a:t>
            </a:r>
            <a:br>
              <a:rPr lang="en-US" sz="3500" dirty="0">
                <a:solidFill>
                  <a:srgbClr val="FEFFFF"/>
                </a:solidFill>
              </a:rPr>
            </a:br>
            <a:br>
              <a:rPr lang="en-US" sz="3500" dirty="0">
                <a:solidFill>
                  <a:srgbClr val="FEFFFF"/>
                </a:solidFill>
              </a:rPr>
            </a:br>
            <a:r>
              <a:rPr lang="en-US" sz="3500" dirty="0">
                <a:solidFill>
                  <a:srgbClr val="FEFFFF"/>
                </a:solidFill>
              </a:rPr>
              <a:t>DHR Grant </a:t>
            </a:r>
            <a:br>
              <a:rPr lang="en-US" sz="3500" dirty="0">
                <a:solidFill>
                  <a:srgbClr val="FEFFFF"/>
                </a:solidFill>
              </a:rPr>
            </a:br>
            <a:r>
              <a:rPr lang="en-US" sz="3500" dirty="0">
                <a:solidFill>
                  <a:srgbClr val="FEFFFF"/>
                </a:solidFill>
              </a:rPr>
              <a:t>for </a:t>
            </a:r>
            <a:br>
              <a:rPr lang="en-US" sz="3500" dirty="0">
                <a:solidFill>
                  <a:srgbClr val="FEFFFF"/>
                </a:solidFill>
              </a:rPr>
            </a:br>
            <a:r>
              <a:rPr lang="en-US" sz="3500" dirty="0">
                <a:solidFill>
                  <a:srgbClr val="FEFFFF"/>
                </a:solidFill>
              </a:rPr>
              <a:t>People’s Memorial Cemetery</a:t>
            </a:r>
            <a:endParaRPr lang="en-US" sz="3500">
              <a:solidFill>
                <a:srgbClr val="FEFFFF"/>
              </a:solidFill>
            </a:endParaRPr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5F1B8348-CD6E-4561-A704-C232D9A2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4053016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94226F-59C9-4A2C-A127-428620D39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209" y="5189400"/>
            <a:ext cx="2834152" cy="544260"/>
          </a:xfrm>
        </p:spPr>
        <p:txBody>
          <a:bodyPr anchor="ctr">
            <a:normAutofit/>
          </a:bodyPr>
          <a:lstStyle/>
          <a:p>
            <a:r>
              <a:rPr lang="en-US" sz="1400">
                <a:solidFill>
                  <a:srgbClr val="FEFFFF"/>
                </a:solidFill>
              </a:rPr>
              <a:t>September 1, 2020</a:t>
            </a:r>
          </a:p>
        </p:txBody>
      </p:sp>
      <p:pic>
        <p:nvPicPr>
          <p:cNvPr id="5" name="Picture 2" descr="See the source image">
            <a:extLst>
              <a:ext uri="{FF2B5EF4-FFF2-40B4-BE49-F238E27FC236}">
                <a16:creationId xmlns:a16="http://schemas.microsoft.com/office/drawing/2014/main" id="{7EBF7118-7561-4C8E-9410-8F6DB00BE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6" r="18567" b="-1"/>
          <a:stretch/>
        </p:blipFill>
        <p:spPr bwMode="auto">
          <a:xfrm>
            <a:off x="4270074" y="967417"/>
            <a:ext cx="4072219" cy="493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584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A44B6-19C3-4DDA-B1F1-9B61FE699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752" y="624110"/>
            <a:ext cx="3072977" cy="1280890"/>
          </a:xfrm>
        </p:spPr>
        <p:txBody>
          <a:bodyPr>
            <a:normAutofit/>
          </a:bodyPr>
          <a:lstStyle/>
          <a:p>
            <a:endParaRPr lang="en-US" sz="280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48E784E-8F6A-4179-8E76-C497BF3EC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2967" y="2133600"/>
            <a:ext cx="3072976" cy="377762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Joshua H. Mabry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1895 – 1952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Royal Lodge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No. 77</a:t>
            </a:r>
          </a:p>
        </p:txBody>
      </p:sp>
      <p:pic>
        <p:nvPicPr>
          <p:cNvPr id="9" name="Picture 8" descr="A wooden bench sitting in the grass&#10;&#10;Description automatically generated">
            <a:extLst>
              <a:ext uri="{FF2B5EF4-FFF2-40B4-BE49-F238E27FC236}">
                <a16:creationId xmlns:a16="http://schemas.microsoft.com/office/drawing/2014/main" id="{E6334805-4477-42DD-8957-B21F3B7813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" r="3" b="3"/>
          <a:stretch/>
        </p:blipFill>
        <p:spPr>
          <a:xfrm>
            <a:off x="4568938" y="10"/>
            <a:ext cx="4575061" cy="3383267"/>
          </a:xfrm>
          <a:prstGeom prst="rect">
            <a:avLst/>
          </a:prstGeom>
        </p:spPr>
      </p:pic>
      <p:pic>
        <p:nvPicPr>
          <p:cNvPr id="7" name="Picture 6" descr="A green plant in a garden&#10;&#10;Description automatically generated">
            <a:extLst>
              <a:ext uri="{FF2B5EF4-FFF2-40B4-BE49-F238E27FC236}">
                <a16:creationId xmlns:a16="http://schemas.microsoft.com/office/drawing/2014/main" id="{278A4E24-89F0-468D-BBAD-31751A08D5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1" r="-2" b="-2"/>
          <a:stretch/>
        </p:blipFill>
        <p:spPr>
          <a:xfrm rot="5400000">
            <a:off x="4003918" y="4039741"/>
            <a:ext cx="3383280" cy="2253239"/>
          </a:xfrm>
          <a:prstGeom prst="rect">
            <a:avLst/>
          </a:prstGeom>
        </p:spPr>
      </p:pic>
      <p:pic>
        <p:nvPicPr>
          <p:cNvPr id="5" name="Content Placeholder 4" descr="A tree in a forest&#10;&#10;Description automatically generated">
            <a:extLst>
              <a:ext uri="{FF2B5EF4-FFF2-40B4-BE49-F238E27FC236}">
                <a16:creationId xmlns:a16="http://schemas.microsoft.com/office/drawing/2014/main" id="{4EDC95B7-1884-4464-81FC-40CB0C973D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1" r="-3" b="-3"/>
          <a:stretch/>
        </p:blipFill>
        <p:spPr>
          <a:xfrm rot="5400000">
            <a:off x="6325735" y="4039742"/>
            <a:ext cx="3383286" cy="225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52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5BA3F1-7D0A-455C-A8E1-BD6875FCA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918" y="645106"/>
            <a:ext cx="2737709" cy="1259894"/>
          </a:xfrm>
        </p:spPr>
        <p:txBody>
          <a:bodyPr>
            <a:normAutofit/>
          </a:bodyPr>
          <a:lstStyle/>
          <a:p>
            <a:r>
              <a:rPr lang="en-US" dirty="0"/>
              <a:t>Use of Funds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744A32F6-4730-4D10-A51F-753D30BD2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918" y="2133600"/>
            <a:ext cx="2737709" cy="3759253"/>
          </a:xfrm>
        </p:spPr>
        <p:txBody>
          <a:bodyPr>
            <a:normAutofit/>
          </a:bodyPr>
          <a:lstStyle/>
          <a:p>
            <a:r>
              <a:rPr lang="en-US" dirty="0"/>
              <a:t>Half of the funding will be utilized for repairing/ replacing this damaged gravestone slab</a:t>
            </a:r>
          </a:p>
        </p:txBody>
      </p:sp>
      <p:sp>
        <p:nvSpPr>
          <p:cNvPr id="77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61223"/>
            <a:ext cx="77852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91666" y="1385396"/>
            <a:ext cx="5922319" cy="444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08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5BA3F1-7D0A-455C-A8E1-BD6875FCA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918" y="645106"/>
            <a:ext cx="2737709" cy="1259894"/>
          </a:xfrm>
        </p:spPr>
        <p:txBody>
          <a:bodyPr>
            <a:normAutofit/>
          </a:bodyPr>
          <a:lstStyle/>
          <a:p>
            <a:r>
              <a:rPr lang="en-US" dirty="0"/>
              <a:t>Use of Funds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744A32F6-4730-4D10-A51F-753D30BD2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918" y="2133600"/>
            <a:ext cx="2737709" cy="3759253"/>
          </a:xfrm>
        </p:spPr>
        <p:txBody>
          <a:bodyPr>
            <a:normAutofit/>
          </a:bodyPr>
          <a:lstStyle/>
          <a:p>
            <a:r>
              <a:rPr lang="en-US" dirty="0"/>
              <a:t>Half of the funding will be utilized for maintaining the invasive brush which Public Works maintains along the fence line of the Cemetery</a:t>
            </a:r>
          </a:p>
          <a:p>
            <a:r>
              <a:rPr lang="en-US" dirty="0"/>
              <a:t>The brush easily overtakes some graves along the fence</a:t>
            </a:r>
          </a:p>
        </p:txBody>
      </p:sp>
      <p:sp>
        <p:nvSpPr>
          <p:cNvPr id="77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61223"/>
            <a:ext cx="77852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746" y="1905000"/>
            <a:ext cx="4819135" cy="361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09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4D227-B0DB-40BA-9861-79F152B67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Chapter 22 Title 10.1 of the Code of Virginia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F40D6-C252-4AB1-B210-19456E033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420188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Department of Historic Resources “</a:t>
            </a:r>
            <a:r>
              <a:rPr lang="en-US" b="1" dirty="0"/>
              <a:t>DHR</a:t>
            </a:r>
            <a:r>
              <a:rPr lang="en-US" dirty="0"/>
              <a:t>” was </a:t>
            </a:r>
            <a:r>
              <a:rPr lang="en-US" b="1" dirty="0"/>
              <a:t>enacted to support the preservation and protection of the Commonwealth of Virginia’s significant historic</a:t>
            </a:r>
            <a:r>
              <a:rPr lang="en-US" dirty="0"/>
              <a:t>, architectural, archaeological, and cultural </a:t>
            </a:r>
            <a:r>
              <a:rPr lang="en-US" b="1" dirty="0"/>
              <a:t>resources</a:t>
            </a:r>
            <a:r>
              <a:rPr lang="en-US" dirty="0"/>
              <a:t>.</a:t>
            </a:r>
          </a:p>
          <a:p>
            <a:r>
              <a:rPr lang="en-US" b="1" dirty="0"/>
              <a:t>The Code </a:t>
            </a:r>
            <a:r>
              <a:rPr lang="en-US" dirty="0"/>
              <a:t>of Virginia </a:t>
            </a:r>
            <a:r>
              <a:rPr lang="en-US" b="1" dirty="0"/>
              <a:t>authorizes</a:t>
            </a:r>
            <a:r>
              <a:rPr lang="en-US" dirty="0"/>
              <a:t> the Director (of </a:t>
            </a:r>
            <a:r>
              <a:rPr lang="en-US" b="1" dirty="0"/>
              <a:t>DHR</a:t>
            </a:r>
            <a:r>
              <a:rPr lang="en-US" dirty="0"/>
              <a:t>) “</a:t>
            </a:r>
            <a:r>
              <a:rPr lang="en-US" b="1" dirty="0"/>
              <a:t>to manage and administer the Historical African American Cemeteries and Graves Fund </a:t>
            </a:r>
            <a:r>
              <a:rPr lang="en-US" dirty="0"/>
              <a:t>as provided in section §10.1-2211.3.”</a:t>
            </a:r>
          </a:p>
          <a:p>
            <a:r>
              <a:rPr lang="en-US" b="1" dirty="0"/>
              <a:t>The Code </a:t>
            </a:r>
            <a:r>
              <a:rPr lang="en-US" dirty="0"/>
              <a:t>of Virginia also </a:t>
            </a:r>
            <a:r>
              <a:rPr lang="en-US" b="1" dirty="0"/>
              <a:t>authorizes DHR to </a:t>
            </a:r>
            <a:r>
              <a:rPr lang="en-US" dirty="0"/>
              <a:t>“</a:t>
            </a:r>
            <a:r>
              <a:rPr lang="en-US" b="1" dirty="0"/>
              <a:t>disburse funds</a:t>
            </a:r>
            <a:r>
              <a:rPr lang="en-US" dirty="0"/>
              <a:t> to any qualified organization </a:t>
            </a:r>
            <a:r>
              <a:rPr lang="en-US" b="1" dirty="0"/>
              <a:t>to fund maintenance and care of additional historical African American graves in the Commonwealth that have been certified by the Department and documented in the Department’s cultural resources database</a:t>
            </a:r>
            <a:r>
              <a:rPr lang="en-US" dirty="0"/>
              <a:t>.”</a:t>
            </a:r>
          </a:p>
          <a:p>
            <a:r>
              <a:rPr lang="en-US" dirty="0"/>
              <a:t>A “</a:t>
            </a:r>
            <a:r>
              <a:rPr lang="en-US" b="1" dirty="0"/>
              <a:t>Historical African American cemetery</a:t>
            </a:r>
            <a:r>
              <a:rPr lang="en-US" dirty="0"/>
              <a:t>” is defined as ”a cemetery that was </a:t>
            </a:r>
            <a:r>
              <a:rPr lang="en-US" b="1" dirty="0"/>
              <a:t>established prior to January 1, 1900</a:t>
            </a:r>
            <a:r>
              <a:rPr lang="en-US" dirty="0"/>
              <a:t>, for the interment of African Americans.”</a:t>
            </a:r>
          </a:p>
        </p:txBody>
      </p:sp>
    </p:spTree>
    <p:extLst>
      <p:ext uri="{BB962C8B-B14F-4D97-AF65-F5344CB8AC3E}">
        <p14:creationId xmlns:p14="http://schemas.microsoft.com/office/powerpoint/2010/main" val="1409968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05A67-F710-4D3A-9D44-9D684417D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22 Title 10.1 of the Code of Virginia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D3367-6154-4ECD-88FD-70C6E2ED9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4351176"/>
          </a:xfrm>
        </p:spPr>
        <p:txBody>
          <a:bodyPr>
            <a:normAutofit/>
          </a:bodyPr>
          <a:lstStyle/>
          <a:p>
            <a:r>
              <a:rPr lang="en-US" dirty="0"/>
              <a:t>§10.1-2211.2 also states that “any representative of a </a:t>
            </a:r>
            <a:r>
              <a:rPr lang="en-US" b="1" dirty="0"/>
              <a:t>qualified organization desiring to receive funding </a:t>
            </a:r>
            <a:r>
              <a:rPr lang="en-US" dirty="0"/>
              <a:t>from such appropriation for the maintenance of qualifying cemeteries and graves …. </a:t>
            </a:r>
            <a:r>
              <a:rPr lang="en-US" b="1" dirty="0"/>
              <a:t>shall submit an application </a:t>
            </a:r>
            <a:r>
              <a:rPr lang="en-US" dirty="0"/>
              <a:t>to the Department on or before May 30 each year.”</a:t>
            </a:r>
          </a:p>
          <a:p>
            <a:r>
              <a:rPr lang="en-US" b="1" dirty="0"/>
              <a:t>Monies</a:t>
            </a:r>
            <a:r>
              <a:rPr lang="en-US" dirty="0"/>
              <a:t> provided for under this Code section in the general appropriation act </a:t>
            </a:r>
            <a:r>
              <a:rPr lang="en-US" b="1" dirty="0"/>
              <a:t>shall be used exclusively for the purpose of maintaining and preserving historical African-American cemeteries by qualifying organizations</a:t>
            </a:r>
            <a:r>
              <a:rPr lang="en-US" dirty="0"/>
              <a:t> (hereinafter referred to as “organizations”). </a:t>
            </a:r>
          </a:p>
          <a:p>
            <a:r>
              <a:rPr lang="en-US" dirty="0"/>
              <a:t>Such </a:t>
            </a:r>
            <a:r>
              <a:rPr lang="en-US" b="1" dirty="0"/>
              <a:t>funds are appropriated on the basis of the number of graves, monuments, and markers </a:t>
            </a:r>
            <a:r>
              <a:rPr lang="en-US" dirty="0"/>
              <a:t>in the qualifying cemetery </a:t>
            </a:r>
            <a:r>
              <a:rPr lang="en-US" b="1" dirty="0"/>
              <a:t>multiplied by the rate of $5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26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186FE-FD12-4257-A7D8-BB02BB4E8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City Acquisition of </a:t>
            </a:r>
            <a:br>
              <a:rPr lang="en-US" dirty="0"/>
            </a:br>
            <a:r>
              <a:rPr lang="en-US" dirty="0"/>
              <a:t>People’s Cemetery </a:t>
            </a:r>
            <a:br>
              <a:rPr lang="en-US" dirty="0"/>
            </a:br>
            <a:r>
              <a:rPr lang="en-US" dirty="0"/>
              <a:t>January 21, 1986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FB646D-21BF-41E3-96CF-61D4766679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460" t="24082" r="27881" b="38793"/>
          <a:stretch/>
        </p:blipFill>
        <p:spPr>
          <a:xfrm>
            <a:off x="1945201" y="2659225"/>
            <a:ext cx="6412835" cy="3293705"/>
          </a:xfrm>
        </p:spPr>
      </p:pic>
    </p:spTree>
    <p:extLst>
      <p:ext uri="{BB962C8B-B14F-4D97-AF65-F5344CB8AC3E}">
        <p14:creationId xmlns:p14="http://schemas.microsoft.com/office/powerpoint/2010/main" val="3779576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8E880-FB3A-493E-B1FE-3B189D150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People’s Cemetery Location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EFDE1E-E4FE-48DC-B263-2A1693DC8E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741" t="12972" r="10741" b="8509"/>
          <a:stretch/>
        </p:blipFill>
        <p:spPr>
          <a:xfrm>
            <a:off x="1219200" y="2119090"/>
            <a:ext cx="7315200" cy="4114800"/>
          </a:xfr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1141514-F577-4E70-BC2B-B6E0E8FEF70A}"/>
              </a:ext>
            </a:extLst>
          </p:cNvPr>
          <p:cNvSpPr/>
          <p:nvPr/>
        </p:nvSpPr>
        <p:spPr>
          <a:xfrm>
            <a:off x="2062065" y="2220686"/>
            <a:ext cx="1399592" cy="3890865"/>
          </a:xfrm>
          <a:custGeom>
            <a:avLst/>
            <a:gdLst>
              <a:gd name="connsiteX0" fmla="*/ 0 w 1399592"/>
              <a:gd name="connsiteY0" fmla="*/ 0 h 3890865"/>
              <a:gd name="connsiteX1" fmla="*/ 373225 w 1399592"/>
              <a:gd name="connsiteY1" fmla="*/ 1548881 h 3890865"/>
              <a:gd name="connsiteX2" fmla="*/ 998376 w 1399592"/>
              <a:gd name="connsiteY2" fmla="*/ 2649894 h 3890865"/>
              <a:gd name="connsiteX3" fmla="*/ 1259633 w 1399592"/>
              <a:gd name="connsiteY3" fmla="*/ 3676261 h 3890865"/>
              <a:gd name="connsiteX4" fmla="*/ 1399592 w 1399592"/>
              <a:gd name="connsiteY4" fmla="*/ 3890865 h 3890865"/>
              <a:gd name="connsiteX0" fmla="*/ 0 w 1399592"/>
              <a:gd name="connsiteY0" fmla="*/ 0 h 3890865"/>
              <a:gd name="connsiteX1" fmla="*/ 373225 w 1399592"/>
              <a:gd name="connsiteY1" fmla="*/ 1548881 h 3890865"/>
              <a:gd name="connsiteX2" fmla="*/ 998376 w 1399592"/>
              <a:gd name="connsiteY2" fmla="*/ 2649894 h 3890865"/>
              <a:gd name="connsiteX3" fmla="*/ 1259633 w 1399592"/>
              <a:gd name="connsiteY3" fmla="*/ 3676261 h 3890865"/>
              <a:gd name="connsiteX4" fmla="*/ 1399592 w 1399592"/>
              <a:gd name="connsiteY4" fmla="*/ 3890865 h 3890865"/>
              <a:gd name="connsiteX0" fmla="*/ 0 w 1399592"/>
              <a:gd name="connsiteY0" fmla="*/ 0 h 3890865"/>
              <a:gd name="connsiteX1" fmla="*/ 223935 w 1399592"/>
              <a:gd name="connsiteY1" fmla="*/ 1390261 h 3890865"/>
              <a:gd name="connsiteX2" fmla="*/ 998376 w 1399592"/>
              <a:gd name="connsiteY2" fmla="*/ 2649894 h 3890865"/>
              <a:gd name="connsiteX3" fmla="*/ 1259633 w 1399592"/>
              <a:gd name="connsiteY3" fmla="*/ 3676261 h 3890865"/>
              <a:gd name="connsiteX4" fmla="*/ 1399592 w 1399592"/>
              <a:gd name="connsiteY4" fmla="*/ 3890865 h 3890865"/>
              <a:gd name="connsiteX0" fmla="*/ 0 w 1399592"/>
              <a:gd name="connsiteY0" fmla="*/ 0 h 3890865"/>
              <a:gd name="connsiteX1" fmla="*/ 223935 w 1399592"/>
              <a:gd name="connsiteY1" fmla="*/ 1390261 h 3890865"/>
              <a:gd name="connsiteX2" fmla="*/ 998376 w 1399592"/>
              <a:gd name="connsiteY2" fmla="*/ 2649894 h 3890865"/>
              <a:gd name="connsiteX3" fmla="*/ 1156996 w 1399592"/>
              <a:gd name="connsiteY3" fmla="*/ 3424334 h 3890865"/>
              <a:gd name="connsiteX4" fmla="*/ 1399592 w 1399592"/>
              <a:gd name="connsiteY4" fmla="*/ 3890865 h 3890865"/>
              <a:gd name="connsiteX0" fmla="*/ 0 w 1399592"/>
              <a:gd name="connsiteY0" fmla="*/ 0 h 3890865"/>
              <a:gd name="connsiteX1" fmla="*/ 223935 w 1399592"/>
              <a:gd name="connsiteY1" fmla="*/ 1390261 h 3890865"/>
              <a:gd name="connsiteX2" fmla="*/ 951723 w 1399592"/>
              <a:gd name="connsiteY2" fmla="*/ 2649894 h 3890865"/>
              <a:gd name="connsiteX3" fmla="*/ 1156996 w 1399592"/>
              <a:gd name="connsiteY3" fmla="*/ 3424334 h 3890865"/>
              <a:gd name="connsiteX4" fmla="*/ 1399592 w 1399592"/>
              <a:gd name="connsiteY4" fmla="*/ 3890865 h 3890865"/>
              <a:gd name="connsiteX0" fmla="*/ 0 w 1399592"/>
              <a:gd name="connsiteY0" fmla="*/ 0 h 3890865"/>
              <a:gd name="connsiteX1" fmla="*/ 223935 w 1399592"/>
              <a:gd name="connsiteY1" fmla="*/ 1390261 h 3890865"/>
              <a:gd name="connsiteX2" fmla="*/ 951723 w 1399592"/>
              <a:gd name="connsiteY2" fmla="*/ 2649894 h 3890865"/>
              <a:gd name="connsiteX3" fmla="*/ 1156996 w 1399592"/>
              <a:gd name="connsiteY3" fmla="*/ 3424334 h 3890865"/>
              <a:gd name="connsiteX4" fmla="*/ 1399592 w 1399592"/>
              <a:gd name="connsiteY4" fmla="*/ 3890865 h 3890865"/>
              <a:gd name="connsiteX0" fmla="*/ 0 w 1399592"/>
              <a:gd name="connsiteY0" fmla="*/ 0 h 3890865"/>
              <a:gd name="connsiteX1" fmla="*/ 223935 w 1399592"/>
              <a:gd name="connsiteY1" fmla="*/ 1390261 h 3890865"/>
              <a:gd name="connsiteX2" fmla="*/ 951723 w 1399592"/>
              <a:gd name="connsiteY2" fmla="*/ 2649894 h 3890865"/>
              <a:gd name="connsiteX3" fmla="*/ 1156996 w 1399592"/>
              <a:gd name="connsiteY3" fmla="*/ 3424334 h 3890865"/>
              <a:gd name="connsiteX4" fmla="*/ 1399592 w 1399592"/>
              <a:gd name="connsiteY4" fmla="*/ 3890865 h 389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9592" h="3890865">
                <a:moveTo>
                  <a:pt x="0" y="0"/>
                </a:moveTo>
                <a:cubicBezTo>
                  <a:pt x="10108" y="562947"/>
                  <a:pt x="57539" y="948612"/>
                  <a:pt x="223935" y="1390261"/>
                </a:cubicBezTo>
                <a:cubicBezTo>
                  <a:pt x="483637" y="1803918"/>
                  <a:pt x="796213" y="2310882"/>
                  <a:pt x="951723" y="2649894"/>
                </a:cubicBezTo>
                <a:cubicBezTo>
                  <a:pt x="1107233" y="2988906"/>
                  <a:pt x="1090127" y="3217506"/>
                  <a:pt x="1156996" y="3424334"/>
                </a:cubicBezTo>
                <a:cubicBezTo>
                  <a:pt x="1223865" y="3631163"/>
                  <a:pt x="1384041" y="3856653"/>
                  <a:pt x="1399592" y="3890865"/>
                </a:cubicBezTo>
              </a:path>
            </a:pathLst>
          </a:custGeom>
          <a:noFill/>
          <a:ln w="127000">
            <a:solidFill>
              <a:schemeClr val="tx1"/>
            </a:solidFill>
            <a:prstDash val="sysDash"/>
            <a:headEnd type="stealth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4334D9D-0521-4BE2-8348-21716A7FE263}"/>
              </a:ext>
            </a:extLst>
          </p:cNvPr>
          <p:cNvSpPr/>
          <p:nvPr/>
        </p:nvSpPr>
        <p:spPr>
          <a:xfrm>
            <a:off x="3076575" y="2209800"/>
            <a:ext cx="2613024" cy="3952875"/>
          </a:xfrm>
          <a:custGeom>
            <a:avLst/>
            <a:gdLst>
              <a:gd name="connsiteX0" fmla="*/ 0 w 2613024"/>
              <a:gd name="connsiteY0" fmla="*/ 0 h 3952875"/>
              <a:gd name="connsiteX1" fmla="*/ 1123950 w 2613024"/>
              <a:gd name="connsiteY1" fmla="*/ 1752600 h 3952875"/>
              <a:gd name="connsiteX2" fmla="*/ 2457450 w 2613024"/>
              <a:gd name="connsiteY2" fmla="*/ 3095625 h 3952875"/>
              <a:gd name="connsiteX3" fmla="*/ 2609850 w 2613024"/>
              <a:gd name="connsiteY3" fmla="*/ 3952875 h 395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3024" h="3952875">
                <a:moveTo>
                  <a:pt x="0" y="0"/>
                </a:moveTo>
                <a:cubicBezTo>
                  <a:pt x="357187" y="618331"/>
                  <a:pt x="714375" y="1236663"/>
                  <a:pt x="1123950" y="1752600"/>
                </a:cubicBezTo>
                <a:cubicBezTo>
                  <a:pt x="1533525" y="2268537"/>
                  <a:pt x="2209800" y="2728912"/>
                  <a:pt x="2457450" y="3095625"/>
                </a:cubicBezTo>
                <a:cubicBezTo>
                  <a:pt x="2705100" y="3462338"/>
                  <a:pt x="2573338" y="3808413"/>
                  <a:pt x="2609850" y="3952875"/>
                </a:cubicBezTo>
              </a:path>
            </a:pathLst>
          </a:custGeom>
          <a:noFill/>
          <a:ln w="63500">
            <a:solidFill>
              <a:schemeClr val="tx1">
                <a:lumMod val="85000"/>
                <a:lumOff val="15000"/>
              </a:schemeClr>
            </a:solidFill>
            <a:prstDash val="sysDash"/>
            <a:headEnd type="stealth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087238-BF09-4825-A5A0-01049671B4F1}"/>
              </a:ext>
            </a:extLst>
          </p:cNvPr>
          <p:cNvSpPr txBox="1"/>
          <p:nvPr/>
        </p:nvSpPr>
        <p:spPr>
          <a:xfrm>
            <a:off x="5414963" y="3209925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Blandford Cemetery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FD0006-5E84-42AD-AA50-3336F96D249A}"/>
              </a:ext>
            </a:extLst>
          </p:cNvPr>
          <p:cNvSpPr txBox="1"/>
          <p:nvPr/>
        </p:nvSpPr>
        <p:spPr>
          <a:xfrm>
            <a:off x="3038589" y="3952874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People’s Cemetery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A80C4B-F639-462F-B492-7BD3B4BB056D}"/>
              </a:ext>
            </a:extLst>
          </p:cNvPr>
          <p:cNvSpPr txBox="1"/>
          <p:nvPr/>
        </p:nvSpPr>
        <p:spPr>
          <a:xfrm>
            <a:off x="2844500" y="3041570"/>
            <a:ext cx="1054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Crater Road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5D34C7-54E5-4375-AA32-B6F18E8B9BF7}"/>
              </a:ext>
            </a:extLst>
          </p:cNvPr>
          <p:cNvSpPr txBox="1"/>
          <p:nvPr/>
        </p:nvSpPr>
        <p:spPr>
          <a:xfrm>
            <a:off x="1949866" y="4091373"/>
            <a:ext cx="642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I-95</a:t>
            </a:r>
          </a:p>
        </p:txBody>
      </p:sp>
    </p:spTree>
    <p:extLst>
      <p:ext uri="{BB962C8B-B14F-4D97-AF65-F5344CB8AC3E}">
        <p14:creationId xmlns:p14="http://schemas.microsoft.com/office/powerpoint/2010/main" val="1882875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E49A3-6FC6-4252-BD0B-F81E65518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People’s Cemetery Parcel Looking South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449BCB-8482-4197-BB30-1FEE3E0AFF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118" t="13225" r="11118" b="9013"/>
          <a:stretch/>
        </p:blipFill>
        <p:spPr>
          <a:xfrm>
            <a:off x="1219200" y="2119090"/>
            <a:ext cx="7315200" cy="4114800"/>
          </a:xfrm>
        </p:spPr>
      </p:pic>
    </p:spTree>
    <p:extLst>
      <p:ext uri="{BB962C8B-B14F-4D97-AF65-F5344CB8AC3E}">
        <p14:creationId xmlns:p14="http://schemas.microsoft.com/office/powerpoint/2010/main" val="3149222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99DD-04AF-488E-8453-C7763F284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752" y="624110"/>
            <a:ext cx="3072977" cy="1280890"/>
          </a:xfrm>
        </p:spPr>
        <p:txBody>
          <a:bodyPr>
            <a:normAutofit/>
          </a:bodyPr>
          <a:lstStyle/>
          <a:p>
            <a:r>
              <a:rPr lang="en-US" sz="2800" dirty="0"/>
              <a:t>The Interred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EDCA3FC-91F9-48AA-9A88-AADBA1E91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545" y="1510145"/>
            <a:ext cx="3435398" cy="4401077"/>
          </a:xfrm>
        </p:spPr>
        <p:txBody>
          <a:bodyPr>
            <a:norm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Mr. Moses Jones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August 1788 – March 1876</a:t>
            </a:r>
          </a:p>
          <a:p>
            <a:r>
              <a:rPr lang="en-US" sz="1400" dirty="0">
                <a:solidFill>
                  <a:schemeClr val="tx1"/>
                </a:solidFill>
              </a:rPr>
              <a:t>Ms. Lucinda Jones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March 1800 –  May 1862</a:t>
            </a:r>
          </a:p>
          <a:p>
            <a:r>
              <a:rPr lang="en-US" sz="1600" dirty="0">
                <a:solidFill>
                  <a:schemeClr val="tx1"/>
                </a:solidFill>
              </a:rPr>
              <a:t>John Johns 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Spanish-American War Veteran</a:t>
            </a:r>
          </a:p>
          <a:p>
            <a:r>
              <a:rPr lang="en-US" sz="1600" dirty="0">
                <a:solidFill>
                  <a:schemeClr val="tx1"/>
                </a:solidFill>
              </a:rPr>
              <a:t>Levy Moody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World War II Veteran</a:t>
            </a:r>
          </a:p>
        </p:txBody>
      </p:sp>
      <p:pic>
        <p:nvPicPr>
          <p:cNvPr id="6" name="Content Placeholder 6" descr="A box of green grass&#10;&#10;Description automatically generated">
            <a:extLst>
              <a:ext uri="{FF2B5EF4-FFF2-40B4-BE49-F238E27FC236}">
                <a16:creationId xmlns:a16="http://schemas.microsoft.com/office/drawing/2014/main" id="{6CACB403-5D4B-4087-A8AE-3469546B7D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50" r="-1" b="9387"/>
          <a:stretch/>
        </p:blipFill>
        <p:spPr>
          <a:xfrm>
            <a:off x="4568938" y="10"/>
            <a:ext cx="4575061" cy="3383267"/>
          </a:xfrm>
          <a:prstGeom prst="rect">
            <a:avLst/>
          </a:prstGeom>
        </p:spPr>
      </p:pic>
      <p:pic>
        <p:nvPicPr>
          <p:cNvPr id="7" name="Picture 6" descr="A picture containing grass, outdoor, building, sitting&#10;&#10;Description automatically generated">
            <a:extLst>
              <a:ext uri="{FF2B5EF4-FFF2-40B4-BE49-F238E27FC236}">
                <a16:creationId xmlns:a16="http://schemas.microsoft.com/office/drawing/2014/main" id="{409C3CA0-313E-47B7-8719-9EB4993409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" r="10721" b="-2"/>
          <a:stretch/>
        </p:blipFill>
        <p:spPr>
          <a:xfrm>
            <a:off x="4568939" y="3474721"/>
            <a:ext cx="2253239" cy="3383280"/>
          </a:xfrm>
          <a:prstGeom prst="rect">
            <a:avLst/>
          </a:prstGeom>
        </p:spPr>
      </p:pic>
      <p:pic>
        <p:nvPicPr>
          <p:cNvPr id="5" name="Content Placeholder 4" descr="A picture containing grass, outdoor, building, green&#10;&#10;Description automatically generated">
            <a:extLst>
              <a:ext uri="{FF2B5EF4-FFF2-40B4-BE49-F238E27FC236}">
                <a16:creationId xmlns:a16="http://schemas.microsoft.com/office/drawing/2014/main" id="{AE3609F0-E7AD-47C7-BC53-BCC18CC9C8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5" r="-3" b="5153"/>
          <a:stretch/>
        </p:blipFill>
        <p:spPr>
          <a:xfrm rot="5400000">
            <a:off x="6325735" y="4039742"/>
            <a:ext cx="3383286" cy="225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472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90A0E-945A-49C0-ABB5-CBD99C3CF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201" y="624110"/>
            <a:ext cx="6817799" cy="1280890"/>
          </a:xfrm>
        </p:spPr>
        <p:txBody>
          <a:bodyPr>
            <a:normAutofit fontScale="90000"/>
          </a:bodyPr>
          <a:lstStyle/>
          <a:p>
            <a:r>
              <a:rPr lang="en-US" dirty="0"/>
              <a:t>DHR Architectural Survey Completed June 25, 2020</a:t>
            </a:r>
            <a:br>
              <a:rPr lang="en-US" dirty="0"/>
            </a:br>
            <a:r>
              <a:rPr lang="en-US" dirty="0"/>
              <a:t>(Identified 300 Qualifying Graves)</a:t>
            </a: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674B9E98-C359-4E56-9941-9A8DBEE337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5226805"/>
              </p:ext>
            </p:extLst>
          </p:nvPr>
        </p:nvGraphicFramePr>
        <p:xfrm>
          <a:off x="1943100" y="2133600"/>
          <a:ext cx="6591299" cy="422656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759788">
                  <a:extLst>
                    <a:ext uri="{9D8B030D-6E8A-4147-A177-3AD203B41FA5}">
                      <a16:colId xmlns:a16="http://schemas.microsoft.com/office/drawing/2014/main" val="3628151667"/>
                    </a:ext>
                  </a:extLst>
                </a:gridCol>
                <a:gridCol w="2831511">
                  <a:extLst>
                    <a:ext uri="{9D8B030D-6E8A-4147-A177-3AD203B41FA5}">
                      <a16:colId xmlns:a16="http://schemas.microsoft.com/office/drawing/2014/main" val="15102032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Cemetery Information included in Survey: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9890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A5301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</a:rPr>
                        <a:t>Current Use: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Memorial Park</a:t>
                      </a:r>
                      <a:endParaRPr lang="en-US" sz="1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646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A5301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</a:rPr>
                        <a:t>Historic Religious Affiliation: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None</a:t>
                      </a:r>
                      <a:endParaRPr lang="en-US" sz="1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8621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A5301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</a:rPr>
                        <a:t>Ethnic Affiliation: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 Data</a:t>
                      </a:r>
                      <a:endParaRPr lang="en-US" sz="1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5146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A5301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</a:rPr>
                        <a:t>Has Marked Graves: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True</a:t>
                      </a:r>
                      <a:endParaRPr lang="en-US" sz="1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9208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A5301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</a:rPr>
                        <a:t>Has Unmarked Graves: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False</a:t>
                      </a:r>
                      <a:endParaRPr lang="en-US" sz="1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679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A5301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</a:rPr>
                        <a:t>Enclosure Type: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None</a:t>
                      </a:r>
                      <a:endParaRPr lang="en-US" sz="1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1742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A5301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</a:rPr>
                        <a:t>Number Of Gravestones: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101 - 999</a:t>
                      </a:r>
                      <a:endParaRPr lang="en-US" sz="1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7702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A5301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Earliest Marked Death Year: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1840</a:t>
                      </a:r>
                      <a:endParaRPr lang="en-US" sz="1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24688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A5301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Latest Marked Death Year: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1998</a:t>
                      </a:r>
                      <a:endParaRPr lang="en-US" sz="1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9390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A5301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400" dirty="0"/>
                        <a:t>Included on the National</a:t>
                      </a:r>
                      <a:r>
                        <a:rPr lang="en-US" sz="1400" baseline="0" dirty="0"/>
                        <a:t> Register of Historic Places</a:t>
                      </a:r>
                      <a:r>
                        <a:rPr lang="en-US" sz="1400" dirty="0"/>
                        <a:t>: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Yes</a:t>
                      </a:r>
                      <a:endParaRPr lang="en-US" sz="1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82967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1561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FD791-FA59-40DF-8C2D-23DDB6896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August 10, 2020 Application Confirmation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278A7-D701-4C56-A130-F5B46386D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City received confirmation that the application and accompanying documents appear  to be in order and, therefore, </a:t>
            </a:r>
            <a:r>
              <a:rPr lang="en-US" b="1" dirty="0"/>
              <a:t>DHR will proceed with listing the cemetery as eligible for annual funding </a:t>
            </a:r>
            <a:r>
              <a:rPr lang="en-US" dirty="0"/>
              <a:t>from the African American Cemetery and Graves Fund. </a:t>
            </a:r>
          </a:p>
          <a:p>
            <a:r>
              <a:rPr lang="en-US" b="1" dirty="0"/>
              <a:t>DHR must confirm that the number of eligible graves i</a:t>
            </a:r>
            <a:r>
              <a:rPr lang="en-US" dirty="0"/>
              <a:t>s correct, </a:t>
            </a:r>
            <a:r>
              <a:rPr lang="en-US" b="1" dirty="0"/>
              <a:t>then draft agreements for the grant between the City and DHR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3146855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550</Words>
  <Application>Microsoft Office PowerPoint</Application>
  <PresentationFormat>On-screen Show (4:3)</PresentationFormat>
  <Paragraphs>61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Century Gothic</vt:lpstr>
      <vt:lpstr>Wingdings</vt:lpstr>
      <vt:lpstr>Wingdings 3</vt:lpstr>
      <vt:lpstr>Wisp</vt:lpstr>
      <vt:lpstr>Update  DHR Grant  for  People’s Memorial Cemetery</vt:lpstr>
      <vt:lpstr>Chapter 22 Title 10.1 of the Code of Virginia</vt:lpstr>
      <vt:lpstr>Chapter 22 Title 10.1 of the Code of Virginia</vt:lpstr>
      <vt:lpstr>City Acquisition of  People’s Cemetery  January 21, 1986</vt:lpstr>
      <vt:lpstr>People’s Cemetery Location</vt:lpstr>
      <vt:lpstr>People’s Cemetery Parcel Looking South</vt:lpstr>
      <vt:lpstr>The Interred</vt:lpstr>
      <vt:lpstr>DHR Architectural Survey Completed June 25, 2020 (Identified 300 Qualifying Graves)</vt:lpstr>
      <vt:lpstr>August 10, 2020 Application Confirmation</vt:lpstr>
      <vt:lpstr>PowerPoint Presentation</vt:lpstr>
      <vt:lpstr>Use of Funds</vt:lpstr>
      <vt:lpstr>Use of Funds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  DHR Grant  for  People’s Memorial Cemetery</dc:title>
  <dc:creator>Reginald Tabor</dc:creator>
  <cp:lastModifiedBy>Reginald Tabor</cp:lastModifiedBy>
  <cp:revision>2</cp:revision>
  <dcterms:created xsi:type="dcterms:W3CDTF">2020-09-01T14:49:17Z</dcterms:created>
  <dcterms:modified xsi:type="dcterms:W3CDTF">2020-09-01T15:01:43Z</dcterms:modified>
</cp:coreProperties>
</file>