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sldIdLst>
    <p:sldId id="256" r:id="rId5"/>
    <p:sldId id="257" r:id="rId6"/>
    <p:sldId id="258" r:id="rId7"/>
    <p:sldId id="261" r:id="rId8"/>
    <p:sldId id="273" r:id="rId9"/>
    <p:sldId id="262" r:id="rId10"/>
    <p:sldId id="281" r:id="rId11"/>
    <p:sldId id="282" r:id="rId12"/>
    <p:sldId id="283" r:id="rId13"/>
    <p:sldId id="286" r:id="rId14"/>
    <p:sldId id="277" r:id="rId15"/>
    <p:sldId id="284" r:id="rId16"/>
    <p:sldId id="285" r:id="rId17"/>
    <p:sldId id="260" r:id="rId18"/>
    <p:sldId id="270" r:id="rId19"/>
    <p:sldId id="271" r:id="rId20"/>
    <p:sldId id="274" r:id="rId21"/>
    <p:sldId id="275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92FE16-A402-4400-90F3-7D0F10AF2E3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7D4405AA-4A2E-4D53-96A8-7E1EFC18A4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Each locality </a:t>
          </a:r>
          <a:r>
            <a:rPr lang="en-US" b="1" dirty="0"/>
            <a:t>shall</a:t>
          </a:r>
          <a:r>
            <a:rPr lang="en-US" dirty="0"/>
            <a:t> develop a transportation plan as part of the </a:t>
          </a:r>
          <a:r>
            <a:rPr lang="en-US" b="1" dirty="0"/>
            <a:t>Comprehensive Plan</a:t>
          </a:r>
          <a:r>
            <a:rPr lang="en-US" dirty="0"/>
            <a:t> </a:t>
          </a:r>
        </a:p>
      </dgm:t>
    </dgm:pt>
    <dgm:pt modelId="{1DE8A000-6AEE-4728-8C9A-E91BEB5A2B88}" type="parTrans" cxnId="{946319F7-403C-4C5B-BB17-06C540A11FE9}">
      <dgm:prSet/>
      <dgm:spPr/>
      <dgm:t>
        <a:bodyPr/>
        <a:lstStyle/>
        <a:p>
          <a:endParaRPr lang="en-US"/>
        </a:p>
      </dgm:t>
    </dgm:pt>
    <dgm:pt modelId="{BE0F815C-ED8F-4576-A9C3-E698E78FA886}" type="sibTrans" cxnId="{946319F7-403C-4C5B-BB17-06C540A11FE9}">
      <dgm:prSet/>
      <dgm:spPr/>
      <dgm:t>
        <a:bodyPr/>
        <a:lstStyle/>
        <a:p>
          <a:endParaRPr lang="en-US"/>
        </a:p>
      </dgm:t>
    </dgm:pt>
    <dgm:pt modelId="{0FCF8731-DBD8-4FE8-8C09-4AB1836760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It </a:t>
          </a:r>
          <a:r>
            <a:rPr lang="en-US" b="1" dirty="0"/>
            <a:t>designates a system of transportation infrastructure needs and recommendations</a:t>
          </a:r>
        </a:p>
      </dgm:t>
    </dgm:pt>
    <dgm:pt modelId="{7ADE96C0-F3B0-4CBB-9AFF-42FEB29F44BF}" type="parTrans" cxnId="{B3968935-D974-4361-9A59-34434E257427}">
      <dgm:prSet/>
      <dgm:spPr/>
      <dgm:t>
        <a:bodyPr/>
        <a:lstStyle/>
        <a:p>
          <a:endParaRPr lang="en-US"/>
        </a:p>
      </dgm:t>
    </dgm:pt>
    <dgm:pt modelId="{B2AD361C-64DE-459E-A113-B33F4BCF6177}" type="sibTrans" cxnId="{B3968935-D974-4361-9A59-34434E257427}">
      <dgm:prSet/>
      <dgm:spPr/>
      <dgm:t>
        <a:bodyPr/>
        <a:lstStyle/>
        <a:p>
          <a:endParaRPr lang="en-US"/>
        </a:p>
      </dgm:t>
    </dgm:pt>
    <dgm:pt modelId="{5FE44516-EC78-4877-8CED-496E1D47DA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It designates </a:t>
          </a:r>
          <a:r>
            <a:rPr lang="en-US" b="1" dirty="0"/>
            <a:t>new and expanded transportation facilities that support the planned development </a:t>
          </a:r>
          <a:r>
            <a:rPr lang="en-US" dirty="0"/>
            <a:t>of the City covered by the plan. </a:t>
          </a:r>
        </a:p>
      </dgm:t>
    </dgm:pt>
    <dgm:pt modelId="{BF7426E9-A287-481B-A5B2-B3EA122A012F}" type="parTrans" cxnId="{DB5915B1-18E1-45B9-B6BB-471329515048}">
      <dgm:prSet/>
      <dgm:spPr/>
      <dgm:t>
        <a:bodyPr/>
        <a:lstStyle/>
        <a:p>
          <a:endParaRPr lang="en-US"/>
        </a:p>
      </dgm:t>
    </dgm:pt>
    <dgm:pt modelId="{22D53209-644D-4356-B850-B38537F4953A}" type="sibTrans" cxnId="{DB5915B1-18E1-45B9-B6BB-471329515048}">
      <dgm:prSet/>
      <dgm:spPr/>
      <dgm:t>
        <a:bodyPr/>
        <a:lstStyle/>
        <a:p>
          <a:endParaRPr lang="en-US"/>
        </a:p>
      </dgm:t>
    </dgm:pt>
    <dgm:pt modelId="{90BC55DC-4C6D-4658-8FEE-D1C6FCDE7EDC}" type="pres">
      <dgm:prSet presAssocID="{3992FE16-A402-4400-90F3-7D0F10AF2E33}" presName="root" presStyleCnt="0">
        <dgm:presLayoutVars>
          <dgm:dir/>
          <dgm:resizeHandles val="exact"/>
        </dgm:presLayoutVars>
      </dgm:prSet>
      <dgm:spPr/>
    </dgm:pt>
    <dgm:pt modelId="{C0EB1F7A-DE75-4C42-843F-B8FB7429C3A6}" type="pres">
      <dgm:prSet presAssocID="{7D4405AA-4A2E-4D53-96A8-7E1EFC18A417}" presName="compNode" presStyleCnt="0"/>
      <dgm:spPr/>
    </dgm:pt>
    <dgm:pt modelId="{6F6C112C-ABED-4CE9-B41A-449AB23E0B21}" type="pres">
      <dgm:prSet presAssocID="{7D4405AA-4A2E-4D53-96A8-7E1EFC18A417}" presName="bgRect" presStyleLbl="bgShp" presStyleIdx="0" presStyleCnt="3" custLinFactNeighborX="-1694"/>
      <dgm:spPr/>
    </dgm:pt>
    <dgm:pt modelId="{7692DDD1-E57B-4E1D-BE70-3349DB464C48}" type="pres">
      <dgm:prSet presAssocID="{7D4405AA-4A2E-4D53-96A8-7E1EFC18A417}" presName="iconRect" presStyleLbl="node1" presStyleIdx="0" presStyleCnt="3" custLinFactNeighborX="-2414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01864565-B03F-4404-A7A0-3E27752D8F64}" type="pres">
      <dgm:prSet presAssocID="{7D4405AA-4A2E-4D53-96A8-7E1EFC18A417}" presName="spaceRect" presStyleCnt="0"/>
      <dgm:spPr/>
    </dgm:pt>
    <dgm:pt modelId="{C74A5765-2E9C-45D4-9C8D-DAABC2AFB182}" type="pres">
      <dgm:prSet presAssocID="{7D4405AA-4A2E-4D53-96A8-7E1EFC18A417}" presName="parTx" presStyleLbl="revTx" presStyleIdx="0" presStyleCnt="3" custScaleX="89182" custLinFactNeighborX="-6516">
        <dgm:presLayoutVars>
          <dgm:chMax val="0"/>
          <dgm:chPref val="0"/>
        </dgm:presLayoutVars>
      </dgm:prSet>
      <dgm:spPr/>
    </dgm:pt>
    <dgm:pt modelId="{647CA24D-6390-4434-A9AE-10E722664D7C}" type="pres">
      <dgm:prSet presAssocID="{BE0F815C-ED8F-4576-A9C3-E698E78FA886}" presName="sibTrans" presStyleCnt="0"/>
      <dgm:spPr/>
    </dgm:pt>
    <dgm:pt modelId="{6502F6CC-95F5-4F67-BD7C-0E1FD1125B73}" type="pres">
      <dgm:prSet presAssocID="{0FCF8731-DBD8-4FE8-8C09-4AB1836760DC}" presName="compNode" presStyleCnt="0"/>
      <dgm:spPr/>
    </dgm:pt>
    <dgm:pt modelId="{AA2AB621-B8B2-4BCB-9614-56EA09267A34}" type="pres">
      <dgm:prSet presAssocID="{0FCF8731-DBD8-4FE8-8C09-4AB1836760DC}" presName="bgRect" presStyleLbl="bgShp" presStyleIdx="1" presStyleCnt="3" custLinFactNeighborX="-2250"/>
      <dgm:spPr/>
    </dgm:pt>
    <dgm:pt modelId="{19BC5B0E-3508-4D41-B700-B0738A201F47}" type="pres">
      <dgm:prSet presAssocID="{0FCF8731-DBD8-4FE8-8C09-4AB1836760DC}" presName="iconRect" presStyleLbl="node1" presStyleIdx="1" presStyleCnt="3" custLinFactNeighborX="-2414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ad"/>
        </a:ext>
      </dgm:extLst>
    </dgm:pt>
    <dgm:pt modelId="{4705E520-4536-4CBA-89D6-3361676C7FD8}" type="pres">
      <dgm:prSet presAssocID="{0FCF8731-DBD8-4FE8-8C09-4AB1836760DC}" presName="spaceRect" presStyleCnt="0"/>
      <dgm:spPr/>
    </dgm:pt>
    <dgm:pt modelId="{702C7A78-1FCA-4FDC-85A2-60A3D56AE7FA}" type="pres">
      <dgm:prSet presAssocID="{0FCF8731-DBD8-4FE8-8C09-4AB1836760DC}" presName="parTx" presStyleLbl="revTx" presStyleIdx="1" presStyleCnt="3" custScaleX="94238" custLinFactNeighborX="-3718">
        <dgm:presLayoutVars>
          <dgm:chMax val="0"/>
          <dgm:chPref val="0"/>
        </dgm:presLayoutVars>
      </dgm:prSet>
      <dgm:spPr/>
    </dgm:pt>
    <dgm:pt modelId="{26ECFBF2-F96A-4F4B-81C0-ADE1D3AD3C7A}" type="pres">
      <dgm:prSet presAssocID="{B2AD361C-64DE-459E-A113-B33F4BCF6177}" presName="sibTrans" presStyleCnt="0"/>
      <dgm:spPr/>
    </dgm:pt>
    <dgm:pt modelId="{F9160302-7057-4873-8358-2ABC16B00E82}" type="pres">
      <dgm:prSet presAssocID="{5FE44516-EC78-4877-8CED-496E1D47DA38}" presName="compNode" presStyleCnt="0"/>
      <dgm:spPr/>
    </dgm:pt>
    <dgm:pt modelId="{965AEBF4-0424-49EA-B7DA-485DE654E1C2}" type="pres">
      <dgm:prSet presAssocID="{5FE44516-EC78-4877-8CED-496E1D47DA38}" presName="bgRect" presStyleLbl="bgShp" presStyleIdx="2" presStyleCnt="3"/>
      <dgm:spPr/>
    </dgm:pt>
    <dgm:pt modelId="{32435806-C64A-41AD-84D2-DF56D0D83D67}" type="pres">
      <dgm:prSet presAssocID="{5FE44516-EC78-4877-8CED-496E1D47DA38}" presName="iconRect" presStyleLbl="node1" presStyleIdx="2" presStyleCnt="3" custLinFactNeighborX="-2414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3C137A21-9630-445D-8DE5-BBC0495C795B}" type="pres">
      <dgm:prSet presAssocID="{5FE44516-EC78-4877-8CED-496E1D47DA38}" presName="spaceRect" presStyleCnt="0"/>
      <dgm:spPr/>
    </dgm:pt>
    <dgm:pt modelId="{2D6457BA-4948-4093-9878-18F7BC8E9516}" type="pres">
      <dgm:prSet presAssocID="{5FE44516-EC78-4877-8CED-496E1D47DA38}" presName="parTx" presStyleLbl="revTx" presStyleIdx="2" presStyleCnt="3" custScaleX="94033" custLinFactNeighborX="-4059">
        <dgm:presLayoutVars>
          <dgm:chMax val="0"/>
          <dgm:chPref val="0"/>
        </dgm:presLayoutVars>
      </dgm:prSet>
      <dgm:spPr/>
    </dgm:pt>
  </dgm:ptLst>
  <dgm:cxnLst>
    <dgm:cxn modelId="{0CDE6501-6B65-44A2-810D-55D0F4CC1D0B}" type="presOf" srcId="{5FE44516-EC78-4877-8CED-496E1D47DA38}" destId="{2D6457BA-4948-4093-9878-18F7BC8E9516}" srcOrd="0" destOrd="0" presId="urn:microsoft.com/office/officeart/2018/2/layout/IconVerticalSolidList"/>
    <dgm:cxn modelId="{BE04A809-E9A6-4476-9D0A-278DFBB0F413}" type="presOf" srcId="{7D4405AA-4A2E-4D53-96A8-7E1EFC18A417}" destId="{C74A5765-2E9C-45D4-9C8D-DAABC2AFB182}" srcOrd="0" destOrd="0" presId="urn:microsoft.com/office/officeart/2018/2/layout/IconVerticalSolidList"/>
    <dgm:cxn modelId="{B3968935-D974-4361-9A59-34434E257427}" srcId="{3992FE16-A402-4400-90F3-7D0F10AF2E33}" destId="{0FCF8731-DBD8-4FE8-8C09-4AB1836760DC}" srcOrd="1" destOrd="0" parTransId="{7ADE96C0-F3B0-4CBB-9AFF-42FEB29F44BF}" sibTransId="{B2AD361C-64DE-459E-A113-B33F4BCF6177}"/>
    <dgm:cxn modelId="{E6041279-6911-4792-9256-907C1E3B7137}" type="presOf" srcId="{3992FE16-A402-4400-90F3-7D0F10AF2E33}" destId="{90BC55DC-4C6D-4658-8FEE-D1C6FCDE7EDC}" srcOrd="0" destOrd="0" presId="urn:microsoft.com/office/officeart/2018/2/layout/IconVerticalSolidList"/>
    <dgm:cxn modelId="{E4F9EC83-8217-4006-AA51-60A7F4C1532F}" type="presOf" srcId="{0FCF8731-DBD8-4FE8-8C09-4AB1836760DC}" destId="{702C7A78-1FCA-4FDC-85A2-60A3D56AE7FA}" srcOrd="0" destOrd="0" presId="urn:microsoft.com/office/officeart/2018/2/layout/IconVerticalSolidList"/>
    <dgm:cxn modelId="{DB5915B1-18E1-45B9-B6BB-471329515048}" srcId="{3992FE16-A402-4400-90F3-7D0F10AF2E33}" destId="{5FE44516-EC78-4877-8CED-496E1D47DA38}" srcOrd="2" destOrd="0" parTransId="{BF7426E9-A287-481B-A5B2-B3EA122A012F}" sibTransId="{22D53209-644D-4356-B850-B38537F4953A}"/>
    <dgm:cxn modelId="{946319F7-403C-4C5B-BB17-06C540A11FE9}" srcId="{3992FE16-A402-4400-90F3-7D0F10AF2E33}" destId="{7D4405AA-4A2E-4D53-96A8-7E1EFC18A417}" srcOrd="0" destOrd="0" parTransId="{1DE8A000-6AEE-4728-8C9A-E91BEB5A2B88}" sibTransId="{BE0F815C-ED8F-4576-A9C3-E698E78FA886}"/>
    <dgm:cxn modelId="{160C974E-FFA8-46FF-B4BF-FB9C45C4F10E}" type="presParOf" srcId="{90BC55DC-4C6D-4658-8FEE-D1C6FCDE7EDC}" destId="{C0EB1F7A-DE75-4C42-843F-B8FB7429C3A6}" srcOrd="0" destOrd="0" presId="urn:microsoft.com/office/officeart/2018/2/layout/IconVerticalSolidList"/>
    <dgm:cxn modelId="{E4E1BA2F-3E99-4729-84A6-D824C661D2C0}" type="presParOf" srcId="{C0EB1F7A-DE75-4C42-843F-B8FB7429C3A6}" destId="{6F6C112C-ABED-4CE9-B41A-449AB23E0B21}" srcOrd="0" destOrd="0" presId="urn:microsoft.com/office/officeart/2018/2/layout/IconVerticalSolidList"/>
    <dgm:cxn modelId="{6EEA2F91-4E85-4334-B838-481881CBDFD6}" type="presParOf" srcId="{C0EB1F7A-DE75-4C42-843F-B8FB7429C3A6}" destId="{7692DDD1-E57B-4E1D-BE70-3349DB464C48}" srcOrd="1" destOrd="0" presId="urn:microsoft.com/office/officeart/2018/2/layout/IconVerticalSolidList"/>
    <dgm:cxn modelId="{D40767D2-125F-4F5C-A85D-45F8AFFD5D7D}" type="presParOf" srcId="{C0EB1F7A-DE75-4C42-843F-B8FB7429C3A6}" destId="{01864565-B03F-4404-A7A0-3E27752D8F64}" srcOrd="2" destOrd="0" presId="urn:microsoft.com/office/officeart/2018/2/layout/IconVerticalSolidList"/>
    <dgm:cxn modelId="{9246E55D-2E3C-4612-A197-C1CAC3FB0875}" type="presParOf" srcId="{C0EB1F7A-DE75-4C42-843F-B8FB7429C3A6}" destId="{C74A5765-2E9C-45D4-9C8D-DAABC2AFB182}" srcOrd="3" destOrd="0" presId="urn:microsoft.com/office/officeart/2018/2/layout/IconVerticalSolidList"/>
    <dgm:cxn modelId="{E58E0D07-9F5A-4869-9ECC-2D361F5BFC70}" type="presParOf" srcId="{90BC55DC-4C6D-4658-8FEE-D1C6FCDE7EDC}" destId="{647CA24D-6390-4434-A9AE-10E722664D7C}" srcOrd="1" destOrd="0" presId="urn:microsoft.com/office/officeart/2018/2/layout/IconVerticalSolidList"/>
    <dgm:cxn modelId="{0083BCB6-C2ED-4B97-8004-264BE4F3A799}" type="presParOf" srcId="{90BC55DC-4C6D-4658-8FEE-D1C6FCDE7EDC}" destId="{6502F6CC-95F5-4F67-BD7C-0E1FD1125B73}" srcOrd="2" destOrd="0" presId="urn:microsoft.com/office/officeart/2018/2/layout/IconVerticalSolidList"/>
    <dgm:cxn modelId="{B1D11866-8DF2-486E-841B-4945903B0446}" type="presParOf" srcId="{6502F6CC-95F5-4F67-BD7C-0E1FD1125B73}" destId="{AA2AB621-B8B2-4BCB-9614-56EA09267A34}" srcOrd="0" destOrd="0" presId="urn:microsoft.com/office/officeart/2018/2/layout/IconVerticalSolidList"/>
    <dgm:cxn modelId="{885C7BA9-2F27-4FB6-A1EC-B27441A7687A}" type="presParOf" srcId="{6502F6CC-95F5-4F67-BD7C-0E1FD1125B73}" destId="{19BC5B0E-3508-4D41-B700-B0738A201F47}" srcOrd="1" destOrd="0" presId="urn:microsoft.com/office/officeart/2018/2/layout/IconVerticalSolidList"/>
    <dgm:cxn modelId="{EA7E6CCA-8CB7-4292-913C-1D3CEE4A985E}" type="presParOf" srcId="{6502F6CC-95F5-4F67-BD7C-0E1FD1125B73}" destId="{4705E520-4536-4CBA-89D6-3361676C7FD8}" srcOrd="2" destOrd="0" presId="urn:microsoft.com/office/officeart/2018/2/layout/IconVerticalSolidList"/>
    <dgm:cxn modelId="{93E4BDFF-651A-488C-9E26-DB2194E45D84}" type="presParOf" srcId="{6502F6CC-95F5-4F67-BD7C-0E1FD1125B73}" destId="{702C7A78-1FCA-4FDC-85A2-60A3D56AE7FA}" srcOrd="3" destOrd="0" presId="urn:microsoft.com/office/officeart/2018/2/layout/IconVerticalSolidList"/>
    <dgm:cxn modelId="{95DB4E03-FCB4-4A48-93CF-A126CED792C4}" type="presParOf" srcId="{90BC55DC-4C6D-4658-8FEE-D1C6FCDE7EDC}" destId="{26ECFBF2-F96A-4F4B-81C0-ADE1D3AD3C7A}" srcOrd="3" destOrd="0" presId="urn:microsoft.com/office/officeart/2018/2/layout/IconVerticalSolidList"/>
    <dgm:cxn modelId="{E7A3B7B1-FEE4-49E8-8D76-45E422E0B4EB}" type="presParOf" srcId="{90BC55DC-4C6D-4658-8FEE-D1C6FCDE7EDC}" destId="{F9160302-7057-4873-8358-2ABC16B00E82}" srcOrd="4" destOrd="0" presId="urn:microsoft.com/office/officeart/2018/2/layout/IconVerticalSolidList"/>
    <dgm:cxn modelId="{65E281E7-6029-449B-B867-59CBDCFAE05C}" type="presParOf" srcId="{F9160302-7057-4873-8358-2ABC16B00E82}" destId="{965AEBF4-0424-49EA-B7DA-485DE654E1C2}" srcOrd="0" destOrd="0" presId="urn:microsoft.com/office/officeart/2018/2/layout/IconVerticalSolidList"/>
    <dgm:cxn modelId="{3B1C9302-3560-492F-B16F-9AB44B601747}" type="presParOf" srcId="{F9160302-7057-4873-8358-2ABC16B00E82}" destId="{32435806-C64A-41AD-84D2-DF56D0D83D67}" srcOrd="1" destOrd="0" presId="urn:microsoft.com/office/officeart/2018/2/layout/IconVerticalSolidList"/>
    <dgm:cxn modelId="{47286EB7-9459-4623-A1C3-B3101F1100E3}" type="presParOf" srcId="{F9160302-7057-4873-8358-2ABC16B00E82}" destId="{3C137A21-9630-445D-8DE5-BBC0495C795B}" srcOrd="2" destOrd="0" presId="urn:microsoft.com/office/officeart/2018/2/layout/IconVerticalSolidList"/>
    <dgm:cxn modelId="{63BD362B-239D-400F-A8AD-A89BC02122E8}" type="presParOf" srcId="{F9160302-7057-4873-8358-2ABC16B00E82}" destId="{2D6457BA-4948-4093-9878-18F7BC8E95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C112C-ABED-4CE9-B41A-449AB23E0B21}">
      <dsp:nvSpPr>
        <dsp:cNvPr id="0" name=""/>
        <dsp:cNvSpPr/>
      </dsp:nvSpPr>
      <dsp:spPr>
        <a:xfrm>
          <a:off x="0" y="431"/>
          <a:ext cx="8121253" cy="1010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2DDD1-E57B-4E1D-BE70-3349DB464C48}">
      <dsp:nvSpPr>
        <dsp:cNvPr id="0" name=""/>
        <dsp:cNvSpPr/>
      </dsp:nvSpPr>
      <dsp:spPr>
        <a:xfrm>
          <a:off x="171518" y="227853"/>
          <a:ext cx="555920" cy="55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A5765-2E9C-45D4-9C8D-DAABC2AFB182}">
      <dsp:nvSpPr>
        <dsp:cNvPr id="0" name=""/>
        <dsp:cNvSpPr/>
      </dsp:nvSpPr>
      <dsp:spPr>
        <a:xfrm>
          <a:off x="1090453" y="431"/>
          <a:ext cx="6201556" cy="101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72" tIns="106972" rIns="106972" bIns="10697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Each locality </a:t>
          </a:r>
          <a:r>
            <a:rPr lang="en-US" sz="1700" b="1" kern="1200" dirty="0"/>
            <a:t>shall</a:t>
          </a:r>
          <a:r>
            <a:rPr lang="en-US" sz="1700" kern="1200" dirty="0"/>
            <a:t> develop a transportation plan as part of the </a:t>
          </a:r>
          <a:r>
            <a:rPr lang="en-US" sz="1700" b="1" kern="1200" dirty="0"/>
            <a:t>Comprehensive Plan</a:t>
          </a:r>
          <a:r>
            <a:rPr lang="en-US" sz="1700" kern="1200" dirty="0"/>
            <a:t> </a:t>
          </a:r>
        </a:p>
      </dsp:txBody>
      <dsp:txXfrm>
        <a:off x="1090453" y="431"/>
        <a:ext cx="6201556" cy="1010763"/>
      </dsp:txXfrm>
    </dsp:sp>
    <dsp:sp modelId="{AA2AB621-B8B2-4BCB-9614-56EA09267A34}">
      <dsp:nvSpPr>
        <dsp:cNvPr id="0" name=""/>
        <dsp:cNvSpPr/>
      </dsp:nvSpPr>
      <dsp:spPr>
        <a:xfrm>
          <a:off x="0" y="1263886"/>
          <a:ext cx="8121253" cy="1010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C5B0E-3508-4D41-B700-B0738A201F47}">
      <dsp:nvSpPr>
        <dsp:cNvPr id="0" name=""/>
        <dsp:cNvSpPr/>
      </dsp:nvSpPr>
      <dsp:spPr>
        <a:xfrm>
          <a:off x="171518" y="1491308"/>
          <a:ext cx="555920" cy="5559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C7A78-1FCA-4FDC-85A2-60A3D56AE7FA}">
      <dsp:nvSpPr>
        <dsp:cNvPr id="0" name=""/>
        <dsp:cNvSpPr/>
      </dsp:nvSpPr>
      <dsp:spPr>
        <a:xfrm>
          <a:off x="1109228" y="1263886"/>
          <a:ext cx="6553141" cy="101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72" tIns="106972" rIns="106972" bIns="10697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It </a:t>
          </a:r>
          <a:r>
            <a:rPr lang="en-US" sz="1700" b="1" kern="1200" dirty="0"/>
            <a:t>designates a system of transportation infrastructure needs and recommendations</a:t>
          </a:r>
        </a:p>
      </dsp:txBody>
      <dsp:txXfrm>
        <a:off x="1109228" y="1263886"/>
        <a:ext cx="6553141" cy="1010763"/>
      </dsp:txXfrm>
    </dsp:sp>
    <dsp:sp modelId="{965AEBF4-0424-49EA-B7DA-485DE654E1C2}">
      <dsp:nvSpPr>
        <dsp:cNvPr id="0" name=""/>
        <dsp:cNvSpPr/>
      </dsp:nvSpPr>
      <dsp:spPr>
        <a:xfrm>
          <a:off x="0" y="2527341"/>
          <a:ext cx="8121253" cy="1010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35806-C64A-41AD-84D2-DF56D0D83D67}">
      <dsp:nvSpPr>
        <dsp:cNvPr id="0" name=""/>
        <dsp:cNvSpPr/>
      </dsp:nvSpPr>
      <dsp:spPr>
        <a:xfrm>
          <a:off x="171518" y="2754763"/>
          <a:ext cx="555920" cy="5559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457BA-4948-4093-9878-18F7BC8E9516}">
      <dsp:nvSpPr>
        <dsp:cNvPr id="0" name=""/>
        <dsp:cNvSpPr/>
      </dsp:nvSpPr>
      <dsp:spPr>
        <a:xfrm>
          <a:off x="1092643" y="2527341"/>
          <a:ext cx="6538886" cy="101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72" tIns="106972" rIns="106972" bIns="10697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It designates </a:t>
          </a:r>
          <a:r>
            <a:rPr lang="en-US" sz="1700" b="1" kern="1200" dirty="0"/>
            <a:t>new and expanded transportation facilities that support the planned development </a:t>
          </a:r>
          <a:r>
            <a:rPr lang="en-US" sz="1700" kern="1200" dirty="0"/>
            <a:t>of the City covered by the plan. </a:t>
          </a:r>
        </a:p>
      </dsp:txBody>
      <dsp:txXfrm>
        <a:off x="1092643" y="2527341"/>
        <a:ext cx="6538886" cy="1010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692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7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6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39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5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3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5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5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7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7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ABF7A88E-F19C-474B-8288-4230ADCF470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ECCD47A9-658E-432F-816A-143840F9E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8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6C6896D1-BFB1-4C84-82DD-31073BED3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5462458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ADB289-2E8A-4AD5-997E-9C373F8EB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85" y="4208424"/>
            <a:ext cx="7475220" cy="1325880"/>
          </a:xfrm>
        </p:spPr>
        <p:txBody>
          <a:bodyPr>
            <a:normAutofit/>
          </a:bodyPr>
          <a:lstStyle/>
          <a:p>
            <a:r>
              <a:rPr lang="en-US" sz="5300"/>
              <a:t>Comprehensive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91338-0AF8-4D6F-A79A-DEE3A0C7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147" y="5598293"/>
            <a:ext cx="6575895" cy="5536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/>
              <a:t>2020-21</a:t>
            </a:r>
            <a:endParaRPr lang="en-US" sz="4400" dirty="0">
              <a:effectLst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A2FDFB1-2B6D-49EB-B6C0-FA923806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1"/>
            <a:ext cx="8791575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plate, cup, food, room&#10;&#10;Description automatically generated">
            <a:extLst>
              <a:ext uri="{FF2B5EF4-FFF2-40B4-BE49-F238E27FC236}">
                <a16:creationId xmlns:a16="http://schemas.microsoft.com/office/drawing/2014/main" id="{F784C7DF-2816-44AF-88CE-EDA706118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90" y="728472"/>
            <a:ext cx="3034903" cy="30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4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11D34D-1E0A-4BD7-A96B-819E27E1B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D75872-9F70-4A54-AC1D-67A26D8F0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4572000"/>
            <a:ext cx="8793480" cy="204977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AEED17-515A-4F3B-A1C2-1562AFCE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5246"/>
            <a:ext cx="8793480" cy="6376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1047B-63B9-4606-AAEB-932FC3F7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4780722"/>
            <a:ext cx="7406640" cy="14102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Plan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0E278-E3D0-48D0-921B-88A7EC7D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48" y="1511933"/>
            <a:ext cx="8628434" cy="2238969"/>
          </a:xfrm>
        </p:spPr>
        <p:txBody>
          <a:bodyPr numCol="2" anchor="ctr"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</a:rPr>
              <a:t>Health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Health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Social Services Plan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</a:rPr>
              <a:t>Wealth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Economic Development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Tourism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Housing Plan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</a:rPr>
              <a:t>Wisdom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Education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Workforce Development Plan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</a:rPr>
              <a:t>Quality of Life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Arts and Culture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Parks, Recreation and Open Space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Historic Preservation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Sacred Places and Spaces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dirty="0">
              <a:solidFill>
                <a:schemeClr val="tx1"/>
              </a:solidFill>
              <a:effectLst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dirty="0">
              <a:solidFill>
                <a:schemeClr val="tx1"/>
              </a:solidFill>
              <a:effectLst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</a:rPr>
              <a:t>Mobility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Transportation Plan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  <a:effectLst/>
              </a:rPr>
              <a:t>Complete Streets Plan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  <a:effectLst/>
              </a:rPr>
              <a:t>Bike/Walk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Infrastructure Plan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  <a:effectLst/>
              </a:rPr>
              <a:t>Streets Plan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  <a:effectLst/>
              </a:rPr>
              <a:t>Utility Infrastructure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Capital Improvement Plan (CIP)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</a:rPr>
              <a:t>Environment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Environmental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Chesapeake Bay Plan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Resiliency Plan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</a:rPr>
              <a:t>Safety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</a:rPr>
              <a:t>Public Safety Plan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  <a:effectLst/>
              </a:rPr>
              <a:t>Police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  <a:effectLst/>
              </a:rPr>
              <a:t>Fire</a:t>
            </a:r>
          </a:p>
          <a:p>
            <a:pPr marL="377190" indent="-342900">
              <a:buAutoNum type="arabicPeriod"/>
            </a:pP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740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578A52D-2496-4956-A9A4-EA5C38B2F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09C8E2-EF9B-4E0B-A17E-836DE0508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1399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D8573-A0E0-40C6-914A-81D40A5D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Framework</a:t>
            </a: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1EB557E-621E-4254-B750-85274C5F4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29841"/>
            <a:ext cx="9144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6AE84-277C-4222-ABE2-8F8F2CEFE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2852530"/>
            <a:ext cx="7404653" cy="3243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For Each Element</a:t>
            </a:r>
          </a:p>
          <a:p>
            <a:pPr marL="344488" indent="-309563"/>
            <a:r>
              <a:rPr lang="en-US" sz="2400" dirty="0">
                <a:solidFill>
                  <a:schemeClr val="tx1"/>
                </a:solidFill>
              </a:rPr>
              <a:t>Vision – What is the Preferred Future for the Element</a:t>
            </a:r>
          </a:p>
          <a:p>
            <a:pPr marL="344488" indent="-309563"/>
            <a:r>
              <a:rPr lang="en-US" sz="2400" dirty="0">
                <a:solidFill>
                  <a:schemeClr val="tx1"/>
                </a:solidFill>
              </a:rPr>
              <a:t>Goals leading to realizing the Vision</a:t>
            </a:r>
          </a:p>
          <a:p>
            <a:pPr marL="344488" indent="-309563"/>
            <a:r>
              <a:rPr lang="en-US" sz="2400" dirty="0">
                <a:solidFill>
                  <a:schemeClr val="tx1"/>
                </a:solidFill>
              </a:rPr>
              <a:t>Actions to achieve the Goals</a:t>
            </a:r>
          </a:p>
          <a:p>
            <a:pPr marL="344488" indent="-309563"/>
            <a:r>
              <a:rPr lang="en-US" sz="2400" dirty="0">
                <a:solidFill>
                  <a:schemeClr val="tx1"/>
                </a:solidFill>
              </a:rPr>
              <a:t>Evaluation – Measures of Success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5AB16F2-21C8-433E-9B85-E134F4529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599922"/>
              </p:ext>
            </p:extLst>
          </p:nvPr>
        </p:nvGraphicFramePr>
        <p:xfrm>
          <a:off x="882097" y="5078136"/>
          <a:ext cx="8020601" cy="11201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48092">
                  <a:extLst>
                    <a:ext uri="{9D8B030D-6E8A-4147-A177-3AD203B41FA5}">
                      <a16:colId xmlns:a16="http://schemas.microsoft.com/office/drawing/2014/main" val="4110342188"/>
                    </a:ext>
                  </a:extLst>
                </a:gridCol>
                <a:gridCol w="1257503">
                  <a:extLst>
                    <a:ext uri="{9D8B030D-6E8A-4147-A177-3AD203B41FA5}">
                      <a16:colId xmlns:a16="http://schemas.microsoft.com/office/drawing/2014/main" val="3949609634"/>
                    </a:ext>
                  </a:extLst>
                </a:gridCol>
                <a:gridCol w="1257503">
                  <a:extLst>
                    <a:ext uri="{9D8B030D-6E8A-4147-A177-3AD203B41FA5}">
                      <a16:colId xmlns:a16="http://schemas.microsoft.com/office/drawing/2014/main" val="3263172624"/>
                    </a:ext>
                  </a:extLst>
                </a:gridCol>
                <a:gridCol w="1257503">
                  <a:extLst>
                    <a:ext uri="{9D8B030D-6E8A-4147-A177-3AD203B41FA5}">
                      <a16:colId xmlns:a16="http://schemas.microsoft.com/office/drawing/2014/main" val="36094971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702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Implementation Schedule and Timeline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Years</a:t>
                      </a:r>
                    </a:p>
                    <a:p>
                      <a:r>
                        <a:rPr lang="en-US" sz="2000" dirty="0"/>
                        <a:t>(2025)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 Years</a:t>
                      </a:r>
                    </a:p>
                    <a:p>
                      <a:r>
                        <a:rPr lang="en-US" sz="2000" dirty="0"/>
                        <a:t>(2030)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Years</a:t>
                      </a:r>
                    </a:p>
                    <a:p>
                      <a:r>
                        <a:rPr lang="en-US" sz="2000" dirty="0"/>
                        <a:t>(2040)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601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475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5538-A698-448C-BEB6-46DB0918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754310" cy="1277300"/>
          </a:xfrm>
        </p:spPr>
        <p:txBody>
          <a:bodyPr>
            <a:normAutofit/>
          </a:bodyPr>
          <a:lstStyle/>
          <a:p>
            <a:r>
              <a:rPr lang="en-US" dirty="0"/>
              <a:t>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4FEAC-4C30-4153-8332-FD45531EF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2057400"/>
            <a:ext cx="3546039" cy="4038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Maps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Charts and Graphs</a:t>
            </a:r>
          </a:p>
          <a:p>
            <a:r>
              <a:rPr lang="en-US" sz="2400" dirty="0">
                <a:solidFill>
                  <a:schemeClr val="tx1"/>
                </a:solidFill>
              </a:rPr>
              <a:t>Drawings</a:t>
            </a:r>
          </a:p>
          <a:p>
            <a:r>
              <a:rPr lang="en-US" sz="2400" dirty="0">
                <a:solidFill>
                  <a:schemeClr val="tx1"/>
                </a:solidFill>
              </a:rPr>
              <a:t>Photos</a:t>
            </a:r>
          </a:p>
          <a:p>
            <a:r>
              <a:rPr lang="en-US" sz="2400" dirty="0">
                <a:solidFill>
                  <a:schemeClr val="tx1"/>
                </a:solidFill>
              </a:rPr>
              <a:t>Schematics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EE80A-C082-464F-B8CF-D230F9C19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5191" y="2057400"/>
            <a:ext cx="1837915" cy="1951548"/>
          </a:xfrm>
          <a:prstGeom prst="rect">
            <a:avLst/>
          </a:prstGeom>
          <a:solidFill>
            <a:srgbClr val="FFFFFF"/>
          </a:solidFill>
          <a:ln w="444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E24B22-923B-4277-A7AF-47698D450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35728" y="2491151"/>
            <a:ext cx="1595888" cy="10652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DE12A0-729F-4FF5-B3B8-4B47534F4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0106" y="2057400"/>
            <a:ext cx="1841454" cy="1951548"/>
          </a:xfrm>
          <a:prstGeom prst="rect">
            <a:avLst/>
          </a:prstGeom>
          <a:solidFill>
            <a:srgbClr val="FFFFFF"/>
          </a:solidFill>
          <a:ln w="444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55447-A1E5-44E2-8E7D-D9A93F032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34" t="-304" r="889" b="304"/>
          <a:stretch/>
        </p:blipFill>
        <p:spPr>
          <a:xfrm>
            <a:off x="6892562" y="2427766"/>
            <a:ext cx="1594204" cy="11956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1DEB47-CB19-4BE4-A717-32F272280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5191" y="4136776"/>
            <a:ext cx="3796369" cy="2007992"/>
          </a:xfrm>
          <a:prstGeom prst="rect">
            <a:avLst/>
          </a:prstGeom>
          <a:solidFill>
            <a:srgbClr val="FFFFFF"/>
          </a:solidFill>
          <a:ln w="444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9E622-B455-4024-8BDE-3AAB48C5C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728" y="4519298"/>
            <a:ext cx="3551038" cy="127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5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86532B-5A3E-44A5-A0C2-22A0DB316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DD387-23E4-4D04-8D0D-F14CBD79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98" y="609600"/>
            <a:ext cx="5533759" cy="1356360"/>
          </a:xfrm>
        </p:spPr>
        <p:txBody>
          <a:bodyPr>
            <a:normAutofit/>
          </a:bodyPr>
          <a:lstStyle/>
          <a:p>
            <a:r>
              <a:rPr lang="en-US"/>
              <a:t>Community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0B3DA-CDA0-4602-8E25-424BDCFF2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98" y="2057400"/>
            <a:ext cx="5245435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Surveys regarding Elements</a:t>
            </a:r>
          </a:p>
          <a:p>
            <a:r>
              <a:rPr lang="en-US" dirty="0">
                <a:solidFill>
                  <a:schemeClr val="tx1"/>
                </a:solidFill>
              </a:rPr>
              <a:t>Comments on Plan Drafts</a:t>
            </a:r>
          </a:p>
          <a:p>
            <a:r>
              <a:rPr lang="en-US" dirty="0">
                <a:solidFill>
                  <a:schemeClr val="tx1"/>
                </a:solidFill>
              </a:rPr>
              <a:t>Community Conversations (Virtual)</a:t>
            </a:r>
          </a:p>
          <a:p>
            <a:r>
              <a:rPr lang="en-US" dirty="0">
                <a:solidFill>
                  <a:schemeClr val="tx1"/>
                </a:solidFill>
              </a:rPr>
              <a:t>Presentations and Contact List Development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City Council Meetings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Ward Meeting 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Churches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Neighborhood Organizations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Community Ambassadors</a:t>
            </a:r>
          </a:p>
          <a:p>
            <a:pPr marL="3429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Graphic 6" descr="Meeting">
            <a:extLst>
              <a:ext uri="{FF2B5EF4-FFF2-40B4-BE49-F238E27FC236}">
                <a16:creationId xmlns:a16="http://schemas.microsoft.com/office/drawing/2014/main" id="{D364A466-D97A-41AC-9727-BF7B35B24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9207" y="2252229"/>
            <a:ext cx="2351561" cy="23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487A7A-15F8-4EF6-BA1F-30C51E6EC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EFDBF8-A3DC-4DA8-9F33-E9107E70E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332A3D-96DF-4962-8D36-3CA071EED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181" y="4572001"/>
            <a:ext cx="8789844" cy="2052826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81107-1C05-4DF1-B825-58E44BC0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4824984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Transportation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9A78DF-8FAD-45C0-8A58-6889134B34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781941"/>
              </p:ext>
            </p:extLst>
          </p:nvPr>
        </p:nvGraphicFramePr>
        <p:xfrm>
          <a:off x="532209" y="642938"/>
          <a:ext cx="8121253" cy="3538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1909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9DEA88-B334-4A88-871D-CDE87BEB6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736" y="0"/>
            <a:ext cx="4754881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8A09E-4AA5-46B2-B158-9E52F7A4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3567238" cy="1080938"/>
          </a:xfrm>
        </p:spPr>
        <p:txBody>
          <a:bodyPr>
            <a:normAutofit fontScale="90000"/>
          </a:bodyPr>
          <a:lstStyle/>
          <a:p>
            <a:r>
              <a:rPr lang="en-US" dirty="0"/>
              <a:t>Transportation </a:t>
            </a:r>
            <a:br>
              <a:rPr lang="en-US" dirty="0"/>
            </a:br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5A7A-104B-470B-B9AD-EDE9E5B05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55" y="1834166"/>
            <a:ext cx="5075722" cy="38223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The Transportation Plan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Shall include as appropriate but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not be limited to: 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Roadways 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Bicycle Accommodations 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Pedestrian Accommodations 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Railways 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Bridges 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Waterways 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Airports 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Ports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</a:rPr>
              <a:t>Public Transportation Facilities </a:t>
            </a:r>
          </a:p>
        </p:txBody>
      </p:sp>
    </p:spTree>
    <p:extLst>
      <p:ext uri="{BB962C8B-B14F-4D97-AF65-F5344CB8AC3E}">
        <p14:creationId xmlns:p14="http://schemas.microsoft.com/office/powerpoint/2010/main" val="66313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CB78A93-D417-4DCA-94C6-29DD457E5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990F8-6766-4E67-B663-E6BEDA6F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923" y="609600"/>
            <a:ext cx="2934437" cy="1356360"/>
          </a:xfrm>
        </p:spPr>
        <p:txBody>
          <a:bodyPr>
            <a:normAutofit/>
          </a:bodyPr>
          <a:lstStyle/>
          <a:p>
            <a:r>
              <a:rPr lang="en-US" sz="3100"/>
              <a:t>Transportation Plan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D859B5-6B91-4E36-B9D2-83739A581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8" y="4066796"/>
            <a:ext cx="1618039" cy="2061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9DE6A-AC9C-498E-865F-3A9CF1933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347" b="-1"/>
          <a:stretch/>
        </p:blipFill>
        <p:spPr>
          <a:xfrm>
            <a:off x="2283611" y="3249974"/>
            <a:ext cx="3020251" cy="2877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FFF64-6D3E-4541-AE5E-BD848475F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1" r="17063" b="2"/>
          <a:stretch/>
        </p:blipFill>
        <p:spPr>
          <a:xfrm>
            <a:off x="541026" y="744836"/>
            <a:ext cx="3085080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8B58C3-9C60-42AE-9C9B-65448CEE2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65" r="21523" b="5"/>
          <a:stretch/>
        </p:blipFill>
        <p:spPr>
          <a:xfrm>
            <a:off x="3744561" y="744837"/>
            <a:ext cx="1559301" cy="23442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90F36-8DB1-48EB-86FE-2B5B0207A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923" y="2057400"/>
            <a:ext cx="2934437" cy="4038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</a:rPr>
              <a:t>The plan shall recognize and differentiate among a hierarchy of roads such as;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/>
              </a:rPr>
              <a:t>Expressways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/>
              </a:rPr>
              <a:t>Arterials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/>
              </a:rPr>
              <a:t>Collectors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Local Streets</a:t>
            </a:r>
            <a:endParaRPr lang="en-US" sz="24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442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990F8-6766-4E67-B663-E6BEDA6F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923" y="609600"/>
            <a:ext cx="2934437" cy="1356360"/>
          </a:xfrm>
        </p:spPr>
        <p:txBody>
          <a:bodyPr>
            <a:normAutofit/>
          </a:bodyPr>
          <a:lstStyle/>
          <a:p>
            <a:r>
              <a:rPr lang="en-US" sz="3100"/>
              <a:t>Transportation Plan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4561" y="744836"/>
            <a:ext cx="1559301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8" y="4066796"/>
            <a:ext cx="1618039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icapped parking spot">
            <a:extLst>
              <a:ext uri="{FF2B5EF4-FFF2-40B4-BE49-F238E27FC236}">
                <a16:creationId xmlns:a16="http://schemas.microsoft.com/office/drawing/2014/main" id="{2B8B58C3-9C60-42AE-9C9B-65448CEE2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r="14836" b="2"/>
          <a:stretch/>
        </p:blipFill>
        <p:spPr>
          <a:xfrm>
            <a:off x="2283611" y="3249974"/>
            <a:ext cx="3020251" cy="2877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003D92-5A30-41C5-BE4D-EF6E0D084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13402"/>
          <a:stretch/>
        </p:blipFill>
        <p:spPr>
          <a:xfrm>
            <a:off x="541026" y="744836"/>
            <a:ext cx="3085080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90F36-8DB1-48EB-86FE-2B5B0207A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923" y="2057400"/>
            <a:ext cx="2934437" cy="40386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</a:rPr>
              <a:t>In developing the plan the locality shall take into consideration how to </a:t>
            </a:r>
            <a:r>
              <a:rPr lang="en-US" sz="1600" b="1" dirty="0">
                <a:solidFill>
                  <a:schemeClr val="tx1"/>
                </a:solidFill>
                <a:effectLst/>
              </a:rPr>
              <a:t>align transportation infrastructure and facilities with affordable accessible housing and community services</a:t>
            </a:r>
            <a:r>
              <a:rPr lang="en-US" sz="1600" dirty="0">
                <a:solidFill>
                  <a:schemeClr val="tx1"/>
                </a:solidFill>
                <a:effectLst/>
              </a:rPr>
              <a:t> that are located within the territory in order to facilitate community </a:t>
            </a:r>
            <a:r>
              <a:rPr lang="en-US" sz="1600" b="1" dirty="0">
                <a:solidFill>
                  <a:schemeClr val="tx1"/>
                </a:solidFill>
                <a:effectLst/>
              </a:rPr>
              <a:t>integration of the elderly and persons with disabilities</a:t>
            </a:r>
            <a:r>
              <a:rPr lang="en-US" sz="1600" dirty="0">
                <a:solidFill>
                  <a:schemeClr val="tx1"/>
                </a:solidFill>
                <a:effectLst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effectLst/>
              </a:rPr>
              <a:t>The Virginia Department of Transportation shall upon request provide localities with technical assistance in preparing such transportation plan.</a:t>
            </a:r>
          </a:p>
        </p:txBody>
      </p:sp>
    </p:spTree>
    <p:extLst>
      <p:ext uri="{BB962C8B-B14F-4D97-AF65-F5344CB8AC3E}">
        <p14:creationId xmlns:p14="http://schemas.microsoft.com/office/powerpoint/2010/main" val="2547770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487A7A-15F8-4EF6-BA1F-30C51E6EC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EFDBF8-A3DC-4DA8-9F33-E9107E70E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32A3D-96DF-4962-8D36-3CA071EED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181" y="4572001"/>
            <a:ext cx="8789844" cy="2052826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EB771-8F1B-4FB2-88ED-BCFC8493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4824984"/>
            <a:ext cx="7406640" cy="1356360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sz="4700" b="1" cap="all">
                <a:solidFill>
                  <a:srgbClr val="FFFFFF"/>
                </a:solidFill>
              </a:rPr>
              <a:t>Schedule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B3FB48C-1D77-4C9B-972D-D002E28637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0507324"/>
              </p:ext>
            </p:extLst>
          </p:nvPr>
        </p:nvGraphicFramePr>
        <p:xfrm>
          <a:off x="289249" y="344355"/>
          <a:ext cx="8565502" cy="404305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048132">
                  <a:extLst>
                    <a:ext uri="{9D8B030D-6E8A-4147-A177-3AD203B41FA5}">
                      <a16:colId xmlns:a16="http://schemas.microsoft.com/office/drawing/2014/main" val="2042660383"/>
                    </a:ext>
                  </a:extLst>
                </a:gridCol>
                <a:gridCol w="2478296">
                  <a:extLst>
                    <a:ext uri="{9D8B030D-6E8A-4147-A177-3AD203B41FA5}">
                      <a16:colId xmlns:a16="http://schemas.microsoft.com/office/drawing/2014/main" val="4161909225"/>
                    </a:ext>
                  </a:extLst>
                </a:gridCol>
                <a:gridCol w="5039074">
                  <a:extLst>
                    <a:ext uri="{9D8B030D-6E8A-4147-A177-3AD203B41FA5}">
                      <a16:colId xmlns:a16="http://schemas.microsoft.com/office/drawing/2014/main" val="1739609697"/>
                    </a:ext>
                  </a:extLst>
                </a:gridCol>
              </a:tblGrid>
              <a:tr h="3216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cap="none" spc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  <a:endParaRPr lang="en-US" sz="32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  <a:endParaRPr lang="en-US" sz="32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162335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20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1 </a:t>
                      </a: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Schedule for the Update</a:t>
                      </a:r>
                      <a:endParaRPr lang="en-US" sz="1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extLst>
                  <a:ext uri="{0D108BD9-81ED-4DB2-BD59-A6C34878D82A}">
                    <a16:rowId xmlns:a16="http://schemas.microsoft.com/office/drawing/2014/main" val="1796025353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457200" marR="0" lvl="1"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– September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400050" marR="0" lvl="0" indent="-28575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Engaged Surveys and Studies of Existing Conditions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extLst>
                  <a:ext uri="{0D108BD9-81ED-4DB2-BD59-A6C34878D82A}">
                    <a16:rowId xmlns:a16="http://schemas.microsoft.com/office/drawing/2014/main" val="813572124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September 2 </a:t>
                      </a: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Planning Commission Review</a:t>
                      </a:r>
                      <a:endParaRPr lang="en-US" sz="1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extLst>
                  <a:ext uri="{0D108BD9-81ED-4DB2-BD59-A6C34878D82A}">
                    <a16:rowId xmlns:a16="http://schemas.microsoft.com/office/drawing/2014/main" val="1084917644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457200" marR="0" lvl="1"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 – December 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400050" marR="0" lvl="0" indent="-28575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Engaged Surveys and Studies Trends of Growth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extLst>
                  <a:ext uri="{0D108BD9-81ED-4DB2-BD59-A6C34878D82A}">
                    <a16:rowId xmlns:a16="http://schemas.microsoft.com/office/drawing/2014/main" val="1640355124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December 2 </a:t>
                      </a:r>
                      <a:endParaRPr lang="en-US" sz="20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Planning Commission Review</a:t>
                      </a:r>
                      <a:endParaRPr lang="en-US" sz="1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08691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57200" marR="0" lvl="1"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January – March 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00050" marR="0" lvl="0" indent="-28575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Probable Future Requirements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7084796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March 3 </a:t>
                      </a: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Planning Commission Review</a:t>
                      </a:r>
                      <a:endParaRPr lang="en-US" sz="1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extLst>
                  <a:ext uri="{0D108BD9-81ED-4DB2-BD59-A6C34878D82A}">
                    <a16:rowId xmlns:a16="http://schemas.microsoft.com/office/drawing/2014/main" val="439400743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457200" marR="0" lvl="1"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 – June 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400050" marR="0" lvl="0" indent="-28575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Probable Future Requirements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extLst>
                  <a:ext uri="{0D108BD9-81ED-4DB2-BD59-A6C34878D82A}">
                    <a16:rowId xmlns:a16="http://schemas.microsoft.com/office/drawing/2014/main" val="664974707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18 </a:t>
                      </a: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Submission to City Council for Consideration</a:t>
                      </a:r>
                      <a:endParaRPr lang="en-US" sz="1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extLst>
                  <a:ext uri="{0D108BD9-81ED-4DB2-BD59-A6C34878D82A}">
                    <a16:rowId xmlns:a16="http://schemas.microsoft.com/office/drawing/2014/main" val="3495139790"/>
                  </a:ext>
                </a:extLst>
              </a:tr>
              <a:tr h="321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1 </a:t>
                      </a:r>
                      <a:endParaRPr lang="en-US" sz="2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Hearing Consideration by the City Council</a:t>
                      </a:r>
                      <a:endParaRPr lang="en-US" sz="1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165" marR="29165" marT="38886" marB="0"/>
                </a:tc>
                <a:extLst>
                  <a:ext uri="{0D108BD9-81ED-4DB2-BD59-A6C34878D82A}">
                    <a16:rowId xmlns:a16="http://schemas.microsoft.com/office/drawing/2014/main" val="3360605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66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C994-9399-4617-88D8-A6931358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070335"/>
            <a:ext cx="3938486" cy="1443269"/>
          </a:xfrm>
        </p:spPr>
        <p:txBody>
          <a:bodyPr>
            <a:noAutofit/>
          </a:bodyPr>
          <a:lstStyle/>
          <a:p>
            <a:r>
              <a:rPr lang="en-US" sz="3200" dirty="0"/>
              <a:t>Code of Virginia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Article 3. </a:t>
            </a:r>
            <a:br>
              <a:rPr lang="en-US" sz="3200" dirty="0"/>
            </a:br>
            <a:r>
              <a:rPr lang="en-US" sz="2800" dirty="0"/>
              <a:t>The Comprehensive Plan.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FE19-D3FE-40AB-B595-563107F01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630409"/>
            <a:ext cx="3813134" cy="3549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/>
              </a:rPr>
              <a:t>§ 15.2-2223. </a:t>
            </a:r>
            <a:r>
              <a:rPr lang="en-US" b="1" dirty="0">
                <a:solidFill>
                  <a:schemeClr val="tx1"/>
                </a:solidFill>
                <a:effectLst/>
              </a:rPr>
              <a:t>Comprehensive Plan</a:t>
            </a:r>
            <a:r>
              <a:rPr lang="en-US" dirty="0">
                <a:solidFill>
                  <a:schemeClr val="tx1"/>
                </a:solidFill>
                <a:effectLst/>
              </a:rPr>
              <a:t> to be prepared and adopted scope and purpose.</a:t>
            </a:r>
          </a:p>
          <a:p>
            <a:r>
              <a:rPr lang="en-US" dirty="0">
                <a:solidFill>
                  <a:schemeClr val="tx1"/>
                </a:solidFill>
                <a:effectLst/>
              </a:rPr>
              <a:t>The local </a:t>
            </a:r>
            <a:r>
              <a:rPr lang="en-US" b="1" u="sng" dirty="0">
                <a:solidFill>
                  <a:schemeClr val="tx1"/>
                </a:solidFill>
                <a:effectLst/>
              </a:rPr>
              <a:t>Planning Commission shall prepare and recommend a </a:t>
            </a:r>
            <a:r>
              <a:rPr lang="en-US" b="1" dirty="0">
                <a:solidFill>
                  <a:schemeClr val="tx1"/>
                </a:solidFill>
                <a:effectLst/>
              </a:rPr>
              <a:t>Comprehensive Plan</a:t>
            </a:r>
            <a:r>
              <a:rPr lang="en-US" dirty="0">
                <a:solidFill>
                  <a:schemeClr val="tx1"/>
                </a:solidFill>
                <a:effectLst/>
              </a:rPr>
              <a:t> for the </a:t>
            </a:r>
            <a:r>
              <a:rPr lang="en-US" b="1" dirty="0">
                <a:solidFill>
                  <a:schemeClr val="tx1"/>
                </a:solidFill>
                <a:effectLst/>
              </a:rPr>
              <a:t>physical development </a:t>
            </a:r>
            <a:r>
              <a:rPr lang="en-US" dirty="0">
                <a:solidFill>
                  <a:schemeClr val="tx1"/>
                </a:solidFill>
                <a:effectLst/>
              </a:rPr>
              <a:t>of the territory within its jurisdiction and every </a:t>
            </a:r>
            <a:r>
              <a:rPr lang="en-US" b="1" dirty="0">
                <a:solidFill>
                  <a:schemeClr val="tx1"/>
                </a:solidFill>
                <a:effectLst/>
              </a:rPr>
              <a:t>governing body shall adopt a Comprehensive Plan</a:t>
            </a:r>
            <a:r>
              <a:rPr lang="en-US" dirty="0">
                <a:solidFill>
                  <a:schemeClr val="tx1"/>
                </a:solidFill>
                <a:effectLst/>
              </a:rPr>
              <a:t> for the territory under its jurisdiction.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3B5EB-6C2F-4FF5-82D2-C12257B08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81" t="32841" r="38781" b="13972"/>
          <a:stretch/>
        </p:blipFill>
        <p:spPr>
          <a:xfrm>
            <a:off x="4725592" y="1070335"/>
            <a:ext cx="3820765" cy="50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97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8DBDA3-652C-4F87-B53B-7F73AC8F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16294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59453-4F5F-4254-BBB3-1959D6D8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6" y="873457"/>
            <a:ext cx="2976648" cy="522254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Code of Virginia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Article 3. 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The Comprehensive Plan.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23474-7E49-410B-848A-74FE94EC8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10" y="873457"/>
            <a:ext cx="4515593" cy="5222543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</a:rPr>
              <a:t>In the preparation of a </a:t>
            </a:r>
            <a:r>
              <a:rPr lang="en-US" sz="2400" b="1" dirty="0">
                <a:solidFill>
                  <a:schemeClr val="tx1"/>
                </a:solidFill>
                <a:effectLst/>
              </a:rPr>
              <a:t>Comprehensive Plan </a:t>
            </a:r>
            <a:r>
              <a:rPr lang="en-US" sz="2400" dirty="0">
                <a:solidFill>
                  <a:schemeClr val="tx1"/>
                </a:solidFill>
                <a:effectLst/>
              </a:rPr>
              <a:t>the commission shall make careful and </a:t>
            </a:r>
            <a:r>
              <a:rPr lang="en-US" sz="2400" b="1" dirty="0">
                <a:solidFill>
                  <a:schemeClr val="tx1"/>
                </a:solidFill>
                <a:effectLst/>
              </a:rPr>
              <a:t>comprehensive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/>
              </a:rPr>
              <a:t>surveys and studies </a:t>
            </a:r>
            <a:r>
              <a:rPr lang="en-US" sz="2400" dirty="0">
                <a:solidFill>
                  <a:schemeClr val="tx1"/>
                </a:solidFill>
                <a:effectLst/>
              </a:rPr>
              <a:t>of the existing conditions and </a:t>
            </a:r>
            <a:r>
              <a:rPr lang="en-US" sz="2400" b="1" dirty="0">
                <a:solidFill>
                  <a:schemeClr val="tx1"/>
                </a:solidFill>
                <a:effectLst/>
              </a:rPr>
              <a:t>trends of growth </a:t>
            </a:r>
            <a:r>
              <a:rPr lang="en-US" sz="2400" dirty="0">
                <a:solidFill>
                  <a:schemeClr val="tx1"/>
                </a:solidFill>
                <a:effectLst/>
              </a:rPr>
              <a:t>and of the probable </a:t>
            </a:r>
            <a:r>
              <a:rPr lang="en-US" sz="2400" b="1" dirty="0">
                <a:solidFill>
                  <a:schemeClr val="tx1"/>
                </a:solidFill>
                <a:effectLst/>
              </a:rPr>
              <a:t>future requirements </a:t>
            </a:r>
            <a:r>
              <a:rPr lang="en-US" sz="2400" dirty="0">
                <a:solidFill>
                  <a:schemeClr val="tx1"/>
                </a:solidFill>
                <a:effectLst/>
              </a:rPr>
              <a:t>of its territory and inhabitants. </a:t>
            </a:r>
          </a:p>
        </p:txBody>
      </p:sp>
    </p:spTree>
    <p:extLst>
      <p:ext uri="{BB962C8B-B14F-4D97-AF65-F5344CB8AC3E}">
        <p14:creationId xmlns:p14="http://schemas.microsoft.com/office/powerpoint/2010/main" val="379574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F46A3-DD1C-4ED3-AF57-B008C07B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609599"/>
            <a:ext cx="2839858" cy="5606143"/>
          </a:xfrm>
        </p:spPr>
        <p:txBody>
          <a:bodyPr>
            <a:normAutofit/>
          </a:bodyPr>
          <a:lstStyle/>
          <a:p>
            <a:r>
              <a:rPr lang="en-US" dirty="0"/>
              <a:t>Long-Range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09EAA-EAC0-4FEB-A796-61F0C5E99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753" y="609600"/>
            <a:ext cx="5399345" cy="3777343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400" dirty="0">
                <a:solidFill>
                  <a:schemeClr val="tx1"/>
                </a:solidFill>
                <a:effectLst/>
              </a:rPr>
              <a:t>The </a:t>
            </a:r>
            <a:r>
              <a:rPr lang="en-US" sz="2400" b="1" dirty="0">
                <a:solidFill>
                  <a:schemeClr val="tx1"/>
                </a:solidFill>
                <a:effectLst/>
              </a:rPr>
              <a:t>Comprehensive Plan </a:t>
            </a:r>
            <a:r>
              <a:rPr lang="en-US" sz="2400" dirty="0">
                <a:solidFill>
                  <a:schemeClr val="tx1"/>
                </a:solidFill>
                <a:effectLst/>
              </a:rPr>
              <a:t>with the accompanying maps plats charts and descriptive matter shall </a:t>
            </a:r>
            <a:r>
              <a:rPr lang="en-US" sz="2400" b="1" dirty="0">
                <a:solidFill>
                  <a:schemeClr val="tx1"/>
                </a:solidFill>
                <a:effectLst/>
              </a:rPr>
              <a:t>show the locality's long-range recommendations for the general development</a:t>
            </a:r>
            <a:r>
              <a:rPr lang="en-US" sz="2400" dirty="0">
                <a:solidFill>
                  <a:schemeClr val="tx1"/>
                </a:solidFill>
                <a:effectLst/>
              </a:rPr>
              <a:t> of the territory covered by the plan. 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AB56B9D-6464-4F17-90CC-C08B1BEA7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9" t="12351" r="18228" b="10101"/>
          <a:stretch/>
        </p:blipFill>
        <p:spPr>
          <a:xfrm>
            <a:off x="3408753" y="2736357"/>
            <a:ext cx="5141860" cy="34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4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78A52D-2496-4956-A9A4-EA5C38B2F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9C8E2-EF9B-4E0B-A17E-836DE0508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1399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59453-4F5F-4254-BBB3-1959D6D8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609600"/>
            <a:ext cx="7722714" cy="135636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Code of Virginia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Article 3. The Comprehensive Plan.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EB557E-621E-4254-B750-85274C5F4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29841"/>
            <a:ext cx="9144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23474-7E49-410B-848A-74FE94EC8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13" y="2874066"/>
            <a:ext cx="8045448" cy="324346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The </a:t>
            </a:r>
            <a:r>
              <a:rPr lang="en-US" b="1" dirty="0">
                <a:solidFill>
                  <a:schemeClr val="tx1"/>
                </a:solidFill>
                <a:effectLst/>
              </a:rPr>
              <a:t>Comprehensive Plan </a:t>
            </a:r>
            <a:r>
              <a:rPr lang="en-US" dirty="0">
                <a:solidFill>
                  <a:schemeClr val="tx1"/>
                </a:solidFill>
                <a:effectLst/>
              </a:rPr>
              <a:t>shall be made with the purpose of guiding and accomplishing a coordinated, adjusted, and harmonious </a:t>
            </a:r>
            <a:r>
              <a:rPr lang="en-US" b="1" dirty="0">
                <a:solidFill>
                  <a:schemeClr val="tx1"/>
                </a:solidFill>
                <a:effectLst/>
              </a:rPr>
              <a:t>development of the territory which will in accordance with </a:t>
            </a:r>
            <a:r>
              <a:rPr lang="en-US" b="1" u="sng" dirty="0">
                <a:solidFill>
                  <a:schemeClr val="tx1"/>
                </a:solidFill>
                <a:effectLst/>
              </a:rPr>
              <a:t>present and probable future needs and resources </a:t>
            </a:r>
            <a:r>
              <a:rPr lang="en-US" dirty="0">
                <a:solidFill>
                  <a:schemeClr val="tx1"/>
                </a:solidFill>
                <a:effectLst/>
              </a:rPr>
              <a:t>to best promote the;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effectLst/>
              </a:rPr>
              <a:t>Health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effectLst/>
              </a:rPr>
              <a:t>Safety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effectLst/>
              </a:rPr>
              <a:t>Morals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effectLst/>
              </a:rPr>
              <a:t>Order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effectLst/>
              </a:rPr>
              <a:t>Convenience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effectLst/>
              </a:rPr>
              <a:t>Prosperity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effectLst/>
              </a:rPr>
              <a:t>General Welfare of the Inhabitants Including the Elderly and Persons with Disabilities.</a:t>
            </a:r>
          </a:p>
        </p:txBody>
      </p:sp>
    </p:spTree>
    <p:extLst>
      <p:ext uri="{BB962C8B-B14F-4D97-AF65-F5344CB8AC3E}">
        <p14:creationId xmlns:p14="http://schemas.microsoft.com/office/powerpoint/2010/main" val="1332267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8E8DBDA3-652C-4F87-B53B-7F73AC8F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16294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399A6-39EF-4218-97BD-47B2FBE8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56" y="873457"/>
            <a:ext cx="2454782" cy="522254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The Plan </a:t>
            </a:r>
            <a:r>
              <a:rPr lang="en-US" sz="3200" b="1" dirty="0">
                <a:solidFill>
                  <a:srgbClr val="FFFFFF"/>
                </a:solidFill>
              </a:rPr>
              <a:t>may</a:t>
            </a:r>
            <a:r>
              <a:rPr lang="en-US" sz="3200" dirty="0">
                <a:solidFill>
                  <a:srgbClr val="FFFFFF"/>
                </a:solidFill>
              </a:rPr>
              <a:t> include but need not be limited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60BD9-017C-4D6D-A566-8C287CF9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050" y="873457"/>
            <a:ext cx="5366194" cy="5222543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effectLst/>
              </a:rPr>
              <a:t>Areas for public and private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effectLst/>
              </a:rPr>
              <a:t>The designation of a system of community service facilities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effectLst/>
              </a:rPr>
              <a:t>Historical areas and areas for urban renewal or other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effectLst/>
              </a:rPr>
              <a:t>Sustainable measures to provide quality groundwater and surface water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1600" dirty="0">
                <a:solidFill>
                  <a:schemeClr val="tx1"/>
                </a:solidFill>
                <a:effectLst/>
              </a:rPr>
              <a:t>A capital improvements program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1600" dirty="0">
                <a:solidFill>
                  <a:schemeClr val="tx1"/>
                </a:solidFill>
                <a:effectLst/>
              </a:rPr>
              <a:t>A subdivision ordinance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1600" dirty="0">
                <a:solidFill>
                  <a:schemeClr val="tx1"/>
                </a:solidFill>
                <a:effectLst/>
              </a:rPr>
              <a:t>A zoning ordinance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1600" dirty="0">
                <a:solidFill>
                  <a:schemeClr val="tx1"/>
                </a:solidFill>
                <a:effectLst/>
              </a:rPr>
              <a:t>Zoning district maps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1600" dirty="0">
                <a:solidFill>
                  <a:schemeClr val="tx1"/>
                </a:solidFill>
                <a:effectLst/>
              </a:rPr>
              <a:t>Agricultural and </a:t>
            </a:r>
            <a:r>
              <a:rPr lang="en-US" sz="1600" dirty="0" err="1">
                <a:solidFill>
                  <a:schemeClr val="tx1"/>
                </a:solidFill>
                <a:effectLst/>
              </a:rPr>
              <a:t>forestal</a:t>
            </a:r>
            <a:r>
              <a:rPr lang="en-US" sz="1600" dirty="0">
                <a:solidFill>
                  <a:schemeClr val="tx1"/>
                </a:solidFill>
                <a:effectLst/>
              </a:rPr>
              <a:t> district maps where applicable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1600" dirty="0">
                <a:solidFill>
                  <a:schemeClr val="tx1"/>
                </a:solidFill>
                <a:effectLst/>
              </a:rPr>
              <a:t>The location of existing or proposed recycling centers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sz="1600" dirty="0">
                <a:solidFill>
                  <a:schemeClr val="tx1"/>
                </a:solidFill>
                <a:effectLst/>
              </a:rPr>
              <a:t>The location of military bases military installations and their adjacent safety areas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sz="1600" dirty="0">
                <a:solidFill>
                  <a:schemeClr val="tx1"/>
                </a:solidFill>
                <a:effectLst/>
              </a:rPr>
              <a:t>The designation of routes for electric transmission lines of 150 kilovolts or more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sz="1600" dirty="0">
                <a:solidFill>
                  <a:schemeClr val="tx1"/>
                </a:solidFill>
                <a:effectLst/>
              </a:rPr>
              <a:t>The designation of areas and for </a:t>
            </a:r>
            <a:r>
              <a:rPr lang="en-US" sz="1600" b="1" dirty="0">
                <a:solidFill>
                  <a:schemeClr val="tx1"/>
                </a:solidFill>
                <a:effectLst/>
              </a:rPr>
              <a:t>affordable housing</a:t>
            </a:r>
            <a:r>
              <a:rPr lang="en-US" sz="1600" dirty="0">
                <a:solidFill>
                  <a:schemeClr val="tx1"/>
                </a:solidFill>
                <a:effectLst/>
              </a:rPr>
              <a:t>,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sz="1600" dirty="0">
                <a:solidFill>
                  <a:schemeClr val="tx1"/>
                </a:solidFill>
                <a:effectLst/>
              </a:rPr>
              <a:t>Strategies to provide </a:t>
            </a:r>
            <a:r>
              <a:rPr lang="en-US" sz="1600" b="1" dirty="0">
                <a:solidFill>
                  <a:schemeClr val="tx1"/>
                </a:solidFill>
                <a:effectLst/>
              </a:rPr>
              <a:t>broadband infrastructure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044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78A52D-2496-4956-A9A4-EA5C38B2F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9C8E2-EF9B-4E0B-A17E-836DE0508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1399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77A4CC-7A3B-4D74-ABA0-2734DE8C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5-Year Review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EB557E-621E-4254-B750-85274C5F4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29841"/>
            <a:ext cx="9144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D7418-FEE6-45F4-ABEA-2E3D51590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2852530"/>
            <a:ext cx="7404653" cy="3243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Code of Virginia 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15.2-2230. Plan to be </a:t>
            </a:r>
            <a:r>
              <a:rPr lang="en-US" sz="2400" b="1" dirty="0">
                <a:solidFill>
                  <a:schemeClr val="tx1"/>
                </a:solidFill>
              </a:rPr>
              <a:t>reviewed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at least once every five years.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At least once every five years the comprehensive plan shall be reviewed by the local planning commission to determine whether it is advisable to amend the plan.</a:t>
            </a:r>
          </a:p>
        </p:txBody>
      </p:sp>
    </p:spTree>
    <p:extLst>
      <p:ext uri="{BB962C8B-B14F-4D97-AF65-F5344CB8AC3E}">
        <p14:creationId xmlns:p14="http://schemas.microsoft.com/office/powerpoint/2010/main" val="315921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0C94A-58AE-4095-8711-AD2168A0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40" y="609600"/>
            <a:ext cx="7324927" cy="135636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Analysis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288A65-120A-429C-8A02-6FAAA56CF52D}"/>
              </a:ext>
            </a:extLst>
          </p:cNvPr>
          <p:cNvCxnSpPr>
            <a:cxnSpLocks/>
          </p:cNvCxnSpPr>
          <p:nvPr/>
        </p:nvCxnSpPr>
        <p:spPr>
          <a:xfrm>
            <a:off x="922567" y="2745105"/>
            <a:ext cx="7315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6EE5FC-9B4A-4D4F-A878-37B3E0A88A78}"/>
              </a:ext>
            </a:extLst>
          </p:cNvPr>
          <p:cNvGrpSpPr/>
          <p:nvPr/>
        </p:nvGrpSpPr>
        <p:grpSpPr>
          <a:xfrm>
            <a:off x="345856" y="2630805"/>
            <a:ext cx="1143000" cy="1371600"/>
            <a:chOff x="114300" y="2630805"/>
            <a:chExt cx="1143000" cy="13716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A5404-1D65-4AAA-82EC-ECC892AFDCA0}"/>
                </a:ext>
              </a:extLst>
            </p:cNvPr>
            <p:cNvCxnSpPr/>
            <p:nvPr/>
          </p:nvCxnSpPr>
          <p:spPr>
            <a:xfrm>
              <a:off x="685800" y="2630805"/>
              <a:ext cx="0" cy="2286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EF105F1-60F5-4489-BC14-5E9525D4F9B8}"/>
                </a:ext>
              </a:extLst>
            </p:cNvPr>
            <p:cNvSpPr/>
            <p:nvPr/>
          </p:nvSpPr>
          <p:spPr>
            <a:xfrm>
              <a:off x="114300" y="2859405"/>
              <a:ext cx="1143000" cy="1143000"/>
            </a:xfrm>
            <a:prstGeom prst="ellipse">
              <a:avLst/>
            </a:prstGeom>
            <a:solidFill>
              <a:srgbClr val="ECD47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Past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EA99D4-F893-4202-BDF9-408CEB708BF3}"/>
              </a:ext>
            </a:extLst>
          </p:cNvPr>
          <p:cNvGrpSpPr/>
          <p:nvPr/>
        </p:nvGrpSpPr>
        <p:grpSpPr>
          <a:xfrm>
            <a:off x="4000500" y="2630805"/>
            <a:ext cx="1143000" cy="1367790"/>
            <a:chOff x="4000500" y="2630805"/>
            <a:chExt cx="1143000" cy="136779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093C29-E4F3-4F9B-993A-9A86A07D4A42}"/>
                </a:ext>
              </a:extLst>
            </p:cNvPr>
            <p:cNvCxnSpPr/>
            <p:nvPr/>
          </p:nvCxnSpPr>
          <p:spPr>
            <a:xfrm>
              <a:off x="4572000" y="2630805"/>
              <a:ext cx="0" cy="2286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9CDF4A-C585-4D28-B0D5-4A54D24A3E5D}"/>
                </a:ext>
              </a:extLst>
            </p:cNvPr>
            <p:cNvSpPr/>
            <p:nvPr/>
          </p:nvSpPr>
          <p:spPr>
            <a:xfrm>
              <a:off x="4000500" y="2855595"/>
              <a:ext cx="1143000" cy="1143000"/>
            </a:xfrm>
            <a:prstGeom prst="ellipse">
              <a:avLst/>
            </a:prstGeom>
            <a:solidFill>
              <a:srgbClr val="ECD47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Present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E3696D-18F8-4E2F-923B-56453395BC73}"/>
              </a:ext>
            </a:extLst>
          </p:cNvPr>
          <p:cNvGrpSpPr/>
          <p:nvPr/>
        </p:nvGrpSpPr>
        <p:grpSpPr>
          <a:xfrm>
            <a:off x="7658558" y="2630170"/>
            <a:ext cx="1143000" cy="1372235"/>
            <a:chOff x="7867650" y="2630170"/>
            <a:chExt cx="1143000" cy="137223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8AF8E9-27C3-4B66-A4CC-281618378DFA}"/>
                </a:ext>
              </a:extLst>
            </p:cNvPr>
            <p:cNvCxnSpPr/>
            <p:nvPr/>
          </p:nvCxnSpPr>
          <p:spPr>
            <a:xfrm>
              <a:off x="8439150" y="2630170"/>
              <a:ext cx="0" cy="2286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27DB241-544E-49FC-B69F-827083205D98}"/>
                </a:ext>
              </a:extLst>
            </p:cNvPr>
            <p:cNvSpPr/>
            <p:nvPr/>
          </p:nvSpPr>
          <p:spPr>
            <a:xfrm>
              <a:off x="7867650" y="2859405"/>
              <a:ext cx="1143000" cy="1143000"/>
            </a:xfrm>
            <a:prstGeom prst="ellipse">
              <a:avLst/>
            </a:prstGeom>
            <a:solidFill>
              <a:srgbClr val="ECD47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Future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65A4DFE-A4EB-4D37-92C3-F1EB09D73E93}"/>
              </a:ext>
            </a:extLst>
          </p:cNvPr>
          <p:cNvSpPr/>
          <p:nvPr/>
        </p:nvSpPr>
        <p:spPr>
          <a:xfrm>
            <a:off x="4229100" y="2315150"/>
            <a:ext cx="6858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DDA64F-C6D1-4AF9-B8A4-FDE05F33B7B3}"/>
              </a:ext>
            </a:extLst>
          </p:cNvPr>
          <p:cNvSpPr/>
          <p:nvPr/>
        </p:nvSpPr>
        <p:spPr>
          <a:xfrm>
            <a:off x="548183" y="2315150"/>
            <a:ext cx="6858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2000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E38F5-A236-4A61-8A25-9C67145068F7}"/>
              </a:ext>
            </a:extLst>
          </p:cNvPr>
          <p:cNvSpPr/>
          <p:nvPr/>
        </p:nvSpPr>
        <p:spPr>
          <a:xfrm>
            <a:off x="7910017" y="2315150"/>
            <a:ext cx="6858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2040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16B8B4-9B3E-41CD-9820-C62C0ECF1638}"/>
              </a:ext>
            </a:extLst>
          </p:cNvPr>
          <p:cNvSpPr/>
          <p:nvPr/>
        </p:nvSpPr>
        <p:spPr>
          <a:xfrm>
            <a:off x="2406146" y="2358678"/>
            <a:ext cx="6858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2010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63036F-B52D-4B2C-AB1D-C24019633330}"/>
              </a:ext>
            </a:extLst>
          </p:cNvPr>
          <p:cNvSpPr/>
          <p:nvPr/>
        </p:nvSpPr>
        <p:spPr>
          <a:xfrm>
            <a:off x="6052054" y="2315150"/>
            <a:ext cx="6858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2030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E28B610-0B17-416F-9590-ADC225987582}"/>
              </a:ext>
            </a:extLst>
          </p:cNvPr>
          <p:cNvSpPr/>
          <p:nvPr/>
        </p:nvSpPr>
        <p:spPr>
          <a:xfrm>
            <a:off x="345856" y="5670238"/>
            <a:ext cx="845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Assets 		Needs		Challenges	Opportunities		Interventions	Priorities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D99145-1BD4-48E8-A978-2B4D35339B94}"/>
              </a:ext>
            </a:extLst>
          </p:cNvPr>
          <p:cNvSpPr txBox="1"/>
          <p:nvPr/>
        </p:nvSpPr>
        <p:spPr>
          <a:xfrm>
            <a:off x="1831134" y="3929924"/>
            <a:ext cx="1828800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Past Conditions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17C383-67A2-4235-B63D-A8E3C5FAD0D6}"/>
              </a:ext>
            </a:extLst>
          </p:cNvPr>
          <p:cNvSpPr txBox="1"/>
          <p:nvPr/>
        </p:nvSpPr>
        <p:spPr>
          <a:xfrm>
            <a:off x="5347582" y="3929928"/>
            <a:ext cx="2103120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Trends and Projections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F94837-2F6E-47AA-B142-5F0CF6C7ACA2}"/>
              </a:ext>
            </a:extLst>
          </p:cNvPr>
          <p:cNvCxnSpPr>
            <a:cxnSpLocks/>
          </p:cNvCxnSpPr>
          <p:nvPr/>
        </p:nvCxnSpPr>
        <p:spPr>
          <a:xfrm>
            <a:off x="895135" y="4222150"/>
            <a:ext cx="73426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951213-1D5C-4728-A538-34AD4E20C611}"/>
              </a:ext>
            </a:extLst>
          </p:cNvPr>
          <p:cNvCxnSpPr/>
          <p:nvPr/>
        </p:nvCxnSpPr>
        <p:spPr>
          <a:xfrm>
            <a:off x="903509" y="4005518"/>
            <a:ext cx="0" cy="128098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7DF2461-CD6C-4FF3-B636-DCF147BF1C3C}"/>
              </a:ext>
            </a:extLst>
          </p:cNvPr>
          <p:cNvCxnSpPr/>
          <p:nvPr/>
        </p:nvCxnSpPr>
        <p:spPr>
          <a:xfrm>
            <a:off x="4572547" y="4005518"/>
            <a:ext cx="0" cy="128098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5A31B7-F142-440D-8E63-75409E2741D2}"/>
              </a:ext>
            </a:extLst>
          </p:cNvPr>
          <p:cNvCxnSpPr/>
          <p:nvPr/>
        </p:nvCxnSpPr>
        <p:spPr>
          <a:xfrm>
            <a:off x="8230147" y="4005518"/>
            <a:ext cx="0" cy="128098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9B55744-C45B-4B2E-85EF-3D19E68D6DD2}"/>
              </a:ext>
            </a:extLst>
          </p:cNvPr>
          <p:cNvSpPr txBox="1"/>
          <p:nvPr/>
        </p:nvSpPr>
        <p:spPr>
          <a:xfrm>
            <a:off x="895741" y="4902822"/>
            <a:ext cx="365909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Descriptive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64A998-D43F-4420-8549-C99C8C8CF4CB}"/>
              </a:ext>
            </a:extLst>
          </p:cNvPr>
          <p:cNvSpPr txBox="1"/>
          <p:nvPr/>
        </p:nvSpPr>
        <p:spPr>
          <a:xfrm>
            <a:off x="4592471" y="4902822"/>
            <a:ext cx="365909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Prescriptive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ADDDA0-A311-49FE-A9A6-45D6275EAC10}"/>
              </a:ext>
            </a:extLst>
          </p:cNvPr>
          <p:cNvCxnSpPr/>
          <p:nvPr/>
        </p:nvCxnSpPr>
        <p:spPr>
          <a:xfrm>
            <a:off x="887885" y="5274532"/>
            <a:ext cx="7352269" cy="20594"/>
          </a:xfrm>
          <a:prstGeom prst="straightConnector1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9B927A9-1A58-4292-AB8C-CBDCB3941E4D}"/>
              </a:ext>
            </a:extLst>
          </p:cNvPr>
          <p:cNvSpPr txBox="1"/>
          <p:nvPr/>
        </p:nvSpPr>
        <p:spPr>
          <a:xfrm>
            <a:off x="895741" y="4460038"/>
            <a:ext cx="73455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Who we were	 			Who we are			Who we aspire to be</a:t>
            </a:r>
          </a:p>
        </p:txBody>
      </p:sp>
    </p:spTree>
    <p:extLst>
      <p:ext uri="{BB962C8B-B14F-4D97-AF65-F5344CB8AC3E}">
        <p14:creationId xmlns:p14="http://schemas.microsoft.com/office/powerpoint/2010/main" val="3496305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11D34D-1E0A-4BD7-A96B-819E27E1B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D75872-9F70-4A54-AC1D-67A26D8F0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4572000"/>
            <a:ext cx="8793480" cy="204977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AEED17-515A-4F3B-A1C2-1562AFCE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5246"/>
            <a:ext cx="8793480" cy="6376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1047B-63B9-4606-AAEB-932FC3F7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4780722"/>
            <a:ext cx="7406640" cy="14102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Plan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0E278-E3D0-48D0-921B-88A7EC7D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48" y="1511933"/>
            <a:ext cx="8628434" cy="2238969"/>
          </a:xfrm>
        </p:spPr>
        <p:txBody>
          <a:bodyPr numCol="1" anchor="ctr">
            <a:noAutofit/>
          </a:bodyPr>
          <a:lstStyle/>
          <a:p>
            <a:pPr marL="377190" indent="-342900"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Acknowledgements</a:t>
            </a:r>
            <a:endParaRPr lang="en-US" dirty="0"/>
          </a:p>
          <a:p>
            <a:pPr marL="377190" indent="-342900"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What is The Comprehensive Plan</a:t>
            </a:r>
          </a:p>
          <a:p>
            <a:pPr marL="377190" indent="-342900"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Community Engagement Plan</a:t>
            </a:r>
          </a:p>
          <a:p>
            <a:pPr marL="377190" indent="-342900"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Identity: Who we were, Who we are, Who we aspire to be</a:t>
            </a:r>
          </a:p>
          <a:p>
            <a:pPr marL="377190" indent="-342900"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Elements</a:t>
            </a:r>
          </a:p>
          <a:p>
            <a:pPr marL="377190" indent="-342900"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Current Land Use</a:t>
            </a:r>
            <a:endParaRPr lang="en-US" dirty="0"/>
          </a:p>
          <a:p>
            <a:pPr marL="377190" indent="-342900"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Future Land Use</a:t>
            </a:r>
          </a:p>
          <a:p>
            <a:pPr marL="377190" indent="-342900">
              <a:buAutoNum type="arabicPeriod"/>
            </a:pP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59517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AA61811E54094EA9F590AB23F12D27" ma:contentTypeVersion="6" ma:contentTypeDescription="Create a new document." ma:contentTypeScope="" ma:versionID="aa9462672add3890549685b72550b1d6">
  <xsd:schema xmlns:xsd="http://www.w3.org/2001/XMLSchema" xmlns:xs="http://www.w3.org/2001/XMLSchema" xmlns:p="http://schemas.microsoft.com/office/2006/metadata/properties" xmlns:ns2="ca846cf3-e1da-4bcd-8e23-06a019283597" xmlns:ns3="f8beb33a-e795-46e6-ad9c-61628a512226" targetNamespace="http://schemas.microsoft.com/office/2006/metadata/properties" ma:root="true" ma:fieldsID="fef05634a85d892cc5b8acb6bef66c55" ns2:_="" ns3:_="">
    <xsd:import namespace="ca846cf3-e1da-4bcd-8e23-06a019283597"/>
    <xsd:import namespace="f8beb33a-e795-46e6-ad9c-61628a5122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46cf3-e1da-4bcd-8e23-06a0192835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beb33a-e795-46e6-ad9c-61628a51222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E40022-5947-4C62-92B2-B526A1202DC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C3F3C0-9C23-4B9D-9C49-A8CF771D34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B7EF56-E874-43DB-8646-25E2CD85B4D9}">
  <ds:schemaRefs>
    <ds:schemaRef ds:uri="ca846cf3-e1da-4bcd-8e23-06a019283597"/>
    <ds:schemaRef ds:uri="f8beb33a-e795-46e6-ad9c-61628a5122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868</Words>
  <Application>Microsoft Office PowerPoint</Application>
  <PresentationFormat>On-screen Show (4:3)</PresentationFormat>
  <Paragraphs>175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Corbel</vt:lpstr>
      <vt:lpstr>Courier New</vt:lpstr>
      <vt:lpstr>Basis</vt:lpstr>
      <vt:lpstr>Comprehensive Plan</vt:lpstr>
      <vt:lpstr>Code of Virginia  Article 3.  The Comprehensive Plan.</vt:lpstr>
      <vt:lpstr>Code of Virginia  Article 3.   The Comprehensive Plan.</vt:lpstr>
      <vt:lpstr>Long-Range Planning</vt:lpstr>
      <vt:lpstr>Code of Virginia  Article 3. The Comprehensive Plan.</vt:lpstr>
      <vt:lpstr>The Plan may include but need not be limited to:</vt:lpstr>
      <vt:lpstr>5-Year Review</vt:lpstr>
      <vt:lpstr>Analysis</vt:lpstr>
      <vt:lpstr>Plan Sections</vt:lpstr>
      <vt:lpstr>Plan Elements</vt:lpstr>
      <vt:lpstr>Framework</vt:lpstr>
      <vt:lpstr>Representations</vt:lpstr>
      <vt:lpstr>Community Engagement</vt:lpstr>
      <vt:lpstr>Transportation Plan</vt:lpstr>
      <vt:lpstr>Transportation  Plan</vt:lpstr>
      <vt:lpstr>Transportation Plan</vt:lpstr>
      <vt:lpstr>Transportation Plan</vt:lpstr>
      <vt:lpstr>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Plan</dc:title>
  <dc:creator>Reginald Tabor</dc:creator>
  <cp:lastModifiedBy>Reginald Tabor</cp:lastModifiedBy>
  <cp:revision>210</cp:revision>
  <dcterms:created xsi:type="dcterms:W3CDTF">2020-07-18T03:45:34Z</dcterms:created>
  <dcterms:modified xsi:type="dcterms:W3CDTF">2020-09-01T15:22:21Z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0x010100C1AA61811E54094EA9F590AB23F12D27</vt:lpwstr>
  </property>
</Properties>
</file>